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8" r:id="rId13"/>
    <p:sldId id="264" r:id="rId14"/>
    <p:sldId id="266" r:id="rId15"/>
    <p:sldId id="265" r:id="rId16"/>
    <p:sldId id="276" r:id="rId17"/>
    <p:sldId id="30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35" r:id="rId41"/>
    <p:sldId id="321" r:id="rId42"/>
    <p:sldId id="322" r:id="rId43"/>
    <p:sldId id="323" r:id="rId44"/>
    <p:sldId id="324" r:id="rId45"/>
    <p:sldId id="288" r:id="rId46"/>
    <p:sldId id="289" r:id="rId47"/>
    <p:sldId id="320" r:id="rId48"/>
    <p:sldId id="274" r:id="rId49"/>
    <p:sldId id="339"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45579"/>
    <a:srgbClr val="0B49CB"/>
    <a:srgbClr val="F2F4F8"/>
    <a:srgbClr val="1C7DDB"/>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454" autoAdjust="0"/>
  </p:normalViewPr>
  <p:slideViewPr>
    <p:cSldViewPr snapToGrid="0" snapToObjects="1">
      <p:cViewPr varScale="1">
        <p:scale>
          <a:sx n="73" d="100"/>
          <a:sy n="73" d="100"/>
        </p:scale>
        <p:origin x="942" y="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en.wikipedia.org/wiki/List_of_Falcon_9_and_Falcon_Heavy_launche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en.wikipedia.org/wiki/List_of_Falcon_9_and_Falcon_Heavy_launche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E9BDAA-565F-4305-AAED-3E012921FB7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5D1F2BD-A58F-4FB4-A6F6-EB0BB1F9AE87}">
      <dgm:prSet phldrT="[Text]" phldr="1"/>
      <dgm:spPr/>
      <dgm:t>
        <a:bodyPr/>
        <a:lstStyle/>
        <a:p>
          <a:endParaRPr lang="en-US" dirty="0"/>
        </a:p>
      </dgm:t>
    </dgm:pt>
    <dgm:pt modelId="{BF686716-A7BC-4737-A841-FCECB56BAFA1}" type="parTrans" cxnId="{EBA07A0C-3AF4-4F9A-B80E-65B2A7FA3E50}">
      <dgm:prSet/>
      <dgm:spPr/>
      <dgm:t>
        <a:bodyPr/>
        <a:lstStyle/>
        <a:p>
          <a:endParaRPr lang="en-US"/>
        </a:p>
      </dgm:t>
    </dgm:pt>
    <dgm:pt modelId="{BB353EB8-0E65-4427-A4CA-2146A65B8D0A}" type="sibTrans" cxnId="{EBA07A0C-3AF4-4F9A-B80E-65B2A7FA3E50}">
      <dgm:prSet/>
      <dgm:spPr/>
      <dgm:t>
        <a:bodyPr/>
        <a:lstStyle/>
        <a:p>
          <a:endParaRPr lang="en-US"/>
        </a:p>
      </dgm:t>
    </dgm:pt>
    <dgm:pt modelId="{A1ABCACB-E463-410D-A7C8-A60678EA0CDD}">
      <dgm:prSet phldrT="[Text]" custT="1"/>
      <dgm:spPr/>
      <dgm:t>
        <a:bodyPr/>
        <a:lstStyle/>
        <a:p>
          <a:pPr>
            <a:buFont typeface="Arial" panose="020B0604020202020204" pitchFamily="34" charset="0"/>
            <a:buChar char="•"/>
          </a:pPr>
          <a:r>
            <a:rPr lang="en-US" sz="2800" dirty="0"/>
            <a:t>Send the GET request to SpaceX API and d</a:t>
          </a:r>
          <a:r>
            <a:rPr lang="en-US" sz="2800" b="0" i="0" dirty="0"/>
            <a:t>ecode the response content as a Json</a:t>
          </a:r>
          <a:endParaRPr lang="en-US" sz="2800" dirty="0"/>
        </a:p>
      </dgm:t>
    </dgm:pt>
    <dgm:pt modelId="{5A05A110-C581-4BF7-BE6C-55BFC42E3DE5}" type="parTrans" cxnId="{CA44E477-9EFF-43DB-89CC-53B7ABE2778A}">
      <dgm:prSet/>
      <dgm:spPr/>
      <dgm:t>
        <a:bodyPr/>
        <a:lstStyle/>
        <a:p>
          <a:endParaRPr lang="en-US"/>
        </a:p>
      </dgm:t>
    </dgm:pt>
    <dgm:pt modelId="{7B8BDA29-E34F-4938-8710-C4854BF2AE36}" type="sibTrans" cxnId="{CA44E477-9EFF-43DB-89CC-53B7ABE2778A}">
      <dgm:prSet/>
      <dgm:spPr/>
      <dgm:t>
        <a:bodyPr/>
        <a:lstStyle/>
        <a:p>
          <a:endParaRPr lang="en-US"/>
        </a:p>
      </dgm:t>
    </dgm:pt>
    <dgm:pt modelId="{155A7998-6278-4F99-B340-283A570A459F}">
      <dgm:prSet phldrT="[Text]" phldr="1"/>
      <dgm:spPr/>
      <dgm:t>
        <a:bodyPr/>
        <a:lstStyle/>
        <a:p>
          <a:endParaRPr lang="en-US"/>
        </a:p>
      </dgm:t>
    </dgm:pt>
    <dgm:pt modelId="{EEB107CC-A731-45D6-8D77-B35AC14058BE}" type="parTrans" cxnId="{5F41DBC9-FC41-4F1D-B021-9F81B4DAFB19}">
      <dgm:prSet/>
      <dgm:spPr/>
      <dgm:t>
        <a:bodyPr/>
        <a:lstStyle/>
        <a:p>
          <a:endParaRPr lang="en-US"/>
        </a:p>
      </dgm:t>
    </dgm:pt>
    <dgm:pt modelId="{94A018D9-4520-4C3D-8597-5C5351982572}" type="sibTrans" cxnId="{5F41DBC9-FC41-4F1D-B021-9F81B4DAFB19}">
      <dgm:prSet/>
      <dgm:spPr/>
      <dgm:t>
        <a:bodyPr/>
        <a:lstStyle/>
        <a:p>
          <a:endParaRPr lang="en-US"/>
        </a:p>
      </dgm:t>
    </dgm:pt>
    <dgm:pt modelId="{112CE990-D46E-4E5B-9EED-AE63806F1150}">
      <dgm:prSet phldrT="[Text]" custT="1"/>
      <dgm:spPr/>
      <dgm:t>
        <a:bodyPr/>
        <a:lstStyle/>
        <a:p>
          <a:r>
            <a:rPr lang="en-US" sz="2800" b="0" i="0" dirty="0"/>
            <a:t>Turn Json file into a Pandas data frame</a:t>
          </a:r>
          <a:endParaRPr lang="en-US" sz="2800" dirty="0"/>
        </a:p>
      </dgm:t>
    </dgm:pt>
    <dgm:pt modelId="{4CCD760F-F02F-43FE-B58C-882902926FB2}" type="parTrans" cxnId="{B290272A-C2A5-48F6-B7EC-04E87B596666}">
      <dgm:prSet/>
      <dgm:spPr/>
      <dgm:t>
        <a:bodyPr/>
        <a:lstStyle/>
        <a:p>
          <a:endParaRPr lang="en-US"/>
        </a:p>
      </dgm:t>
    </dgm:pt>
    <dgm:pt modelId="{0B44DF80-623F-487D-81ED-4E3496E94D32}" type="sibTrans" cxnId="{B290272A-C2A5-48F6-B7EC-04E87B596666}">
      <dgm:prSet/>
      <dgm:spPr/>
      <dgm:t>
        <a:bodyPr/>
        <a:lstStyle/>
        <a:p>
          <a:endParaRPr lang="en-US"/>
        </a:p>
      </dgm:t>
    </dgm:pt>
    <dgm:pt modelId="{4331293B-3D5B-4429-A4BE-E95762B7B6F2}">
      <dgm:prSet phldrT="[Text]" phldr="1"/>
      <dgm:spPr/>
      <dgm:t>
        <a:bodyPr/>
        <a:lstStyle/>
        <a:p>
          <a:endParaRPr lang="en-US"/>
        </a:p>
      </dgm:t>
    </dgm:pt>
    <dgm:pt modelId="{7C59CF21-A287-45E7-8B20-9C2016D6B66B}" type="parTrans" cxnId="{288D408D-EDFB-4BF8-8EDB-1F64BC8EBFCD}">
      <dgm:prSet/>
      <dgm:spPr/>
      <dgm:t>
        <a:bodyPr/>
        <a:lstStyle/>
        <a:p>
          <a:endParaRPr lang="en-US"/>
        </a:p>
      </dgm:t>
    </dgm:pt>
    <dgm:pt modelId="{E5B1406E-0EEB-4BDC-8872-AA99895629FD}" type="sibTrans" cxnId="{288D408D-EDFB-4BF8-8EDB-1F64BC8EBFCD}">
      <dgm:prSet/>
      <dgm:spPr/>
      <dgm:t>
        <a:bodyPr/>
        <a:lstStyle/>
        <a:p>
          <a:endParaRPr lang="en-US"/>
        </a:p>
      </dgm:t>
    </dgm:pt>
    <dgm:pt modelId="{A220F5F6-CCE4-4379-B573-A0DB4AAE7A10}">
      <dgm:prSet phldrT="[Text]" custT="1"/>
      <dgm:spPr/>
      <dgm:t>
        <a:bodyPr/>
        <a:lstStyle/>
        <a:p>
          <a:r>
            <a:rPr lang="en-US" sz="2800" b="0" i="0" dirty="0"/>
            <a:t>Filter the data to only include Falcon 9 launches</a:t>
          </a:r>
          <a:endParaRPr lang="en-US" sz="2800" dirty="0"/>
        </a:p>
      </dgm:t>
    </dgm:pt>
    <dgm:pt modelId="{E00730BE-9A01-4AA5-89E5-E9C482695D7D}" type="parTrans" cxnId="{05F557C5-6925-4A9C-9ECB-56D3D3F1D91A}">
      <dgm:prSet/>
      <dgm:spPr/>
      <dgm:t>
        <a:bodyPr/>
        <a:lstStyle/>
        <a:p>
          <a:endParaRPr lang="en-US"/>
        </a:p>
      </dgm:t>
    </dgm:pt>
    <dgm:pt modelId="{47827E68-85CA-4F53-BBBD-A8D7D847EB8C}" type="sibTrans" cxnId="{05F557C5-6925-4A9C-9ECB-56D3D3F1D91A}">
      <dgm:prSet/>
      <dgm:spPr/>
      <dgm:t>
        <a:bodyPr/>
        <a:lstStyle/>
        <a:p>
          <a:endParaRPr lang="en-US"/>
        </a:p>
      </dgm:t>
    </dgm:pt>
    <dgm:pt modelId="{9D98E72A-A524-4663-9A47-F1D186E74679}" type="pres">
      <dgm:prSet presAssocID="{16E9BDAA-565F-4305-AAED-3E012921FB73}" presName="linearFlow" presStyleCnt="0">
        <dgm:presLayoutVars>
          <dgm:dir/>
          <dgm:animLvl val="lvl"/>
          <dgm:resizeHandles val="exact"/>
        </dgm:presLayoutVars>
      </dgm:prSet>
      <dgm:spPr/>
    </dgm:pt>
    <dgm:pt modelId="{E3A492C3-A3C6-4250-BF3D-7886FC39F706}" type="pres">
      <dgm:prSet presAssocID="{15D1F2BD-A58F-4FB4-A6F6-EB0BB1F9AE87}" presName="composite" presStyleCnt="0"/>
      <dgm:spPr/>
    </dgm:pt>
    <dgm:pt modelId="{8749F192-26AB-4E8C-A9F4-66EEA422978E}" type="pres">
      <dgm:prSet presAssocID="{15D1F2BD-A58F-4FB4-A6F6-EB0BB1F9AE87}" presName="parentText" presStyleLbl="alignNode1" presStyleIdx="0" presStyleCnt="3">
        <dgm:presLayoutVars>
          <dgm:chMax val="1"/>
          <dgm:bulletEnabled val="1"/>
        </dgm:presLayoutVars>
      </dgm:prSet>
      <dgm:spPr/>
    </dgm:pt>
    <dgm:pt modelId="{AAAFC3B5-9E1D-4C60-96FA-F4F9A7F555A2}" type="pres">
      <dgm:prSet presAssocID="{15D1F2BD-A58F-4FB4-A6F6-EB0BB1F9AE87}" presName="descendantText" presStyleLbl="alignAcc1" presStyleIdx="0" presStyleCnt="3">
        <dgm:presLayoutVars>
          <dgm:bulletEnabled val="1"/>
        </dgm:presLayoutVars>
      </dgm:prSet>
      <dgm:spPr/>
    </dgm:pt>
    <dgm:pt modelId="{B3E72AFC-2B80-484F-999F-2A7F96CAE04D}" type="pres">
      <dgm:prSet presAssocID="{BB353EB8-0E65-4427-A4CA-2146A65B8D0A}" presName="sp" presStyleCnt="0"/>
      <dgm:spPr/>
    </dgm:pt>
    <dgm:pt modelId="{4788DCC9-E7B5-44B9-A37B-8A4287A6B25C}" type="pres">
      <dgm:prSet presAssocID="{155A7998-6278-4F99-B340-283A570A459F}" presName="composite" presStyleCnt="0"/>
      <dgm:spPr/>
    </dgm:pt>
    <dgm:pt modelId="{11B30FFE-E940-41B3-AD00-0C391E7A87AD}" type="pres">
      <dgm:prSet presAssocID="{155A7998-6278-4F99-B340-283A570A459F}" presName="parentText" presStyleLbl="alignNode1" presStyleIdx="1" presStyleCnt="3">
        <dgm:presLayoutVars>
          <dgm:chMax val="1"/>
          <dgm:bulletEnabled val="1"/>
        </dgm:presLayoutVars>
      </dgm:prSet>
      <dgm:spPr/>
    </dgm:pt>
    <dgm:pt modelId="{9BD496C7-089E-40FA-BCB4-69465F41B4E4}" type="pres">
      <dgm:prSet presAssocID="{155A7998-6278-4F99-B340-283A570A459F}" presName="descendantText" presStyleLbl="alignAcc1" presStyleIdx="1" presStyleCnt="3">
        <dgm:presLayoutVars>
          <dgm:bulletEnabled val="1"/>
        </dgm:presLayoutVars>
      </dgm:prSet>
      <dgm:spPr/>
    </dgm:pt>
    <dgm:pt modelId="{2C7DCCC5-0172-49CA-8BAF-ACA5D7EF2432}" type="pres">
      <dgm:prSet presAssocID="{94A018D9-4520-4C3D-8597-5C5351982572}" presName="sp" presStyleCnt="0"/>
      <dgm:spPr/>
    </dgm:pt>
    <dgm:pt modelId="{B74362B6-AF8C-4B36-8AAE-8576A4E40A3D}" type="pres">
      <dgm:prSet presAssocID="{4331293B-3D5B-4429-A4BE-E95762B7B6F2}" presName="composite" presStyleCnt="0"/>
      <dgm:spPr/>
    </dgm:pt>
    <dgm:pt modelId="{471A7051-9D77-4DF1-9801-4C2116D66773}" type="pres">
      <dgm:prSet presAssocID="{4331293B-3D5B-4429-A4BE-E95762B7B6F2}" presName="parentText" presStyleLbl="alignNode1" presStyleIdx="2" presStyleCnt="3">
        <dgm:presLayoutVars>
          <dgm:chMax val="1"/>
          <dgm:bulletEnabled val="1"/>
        </dgm:presLayoutVars>
      </dgm:prSet>
      <dgm:spPr/>
    </dgm:pt>
    <dgm:pt modelId="{F179228A-BED1-4ADE-960F-8AD08A71527F}" type="pres">
      <dgm:prSet presAssocID="{4331293B-3D5B-4429-A4BE-E95762B7B6F2}" presName="descendantText" presStyleLbl="alignAcc1" presStyleIdx="2" presStyleCnt="3">
        <dgm:presLayoutVars>
          <dgm:bulletEnabled val="1"/>
        </dgm:presLayoutVars>
      </dgm:prSet>
      <dgm:spPr/>
    </dgm:pt>
  </dgm:ptLst>
  <dgm:cxnLst>
    <dgm:cxn modelId="{EBA07A0C-3AF4-4F9A-B80E-65B2A7FA3E50}" srcId="{16E9BDAA-565F-4305-AAED-3E012921FB73}" destId="{15D1F2BD-A58F-4FB4-A6F6-EB0BB1F9AE87}" srcOrd="0" destOrd="0" parTransId="{BF686716-A7BC-4737-A841-FCECB56BAFA1}" sibTransId="{BB353EB8-0E65-4427-A4CA-2146A65B8D0A}"/>
    <dgm:cxn modelId="{E8868011-1337-4B6B-B54B-CA2941349B8B}" type="presOf" srcId="{4331293B-3D5B-4429-A4BE-E95762B7B6F2}" destId="{471A7051-9D77-4DF1-9801-4C2116D66773}" srcOrd="0" destOrd="0" presId="urn:microsoft.com/office/officeart/2005/8/layout/chevron2"/>
    <dgm:cxn modelId="{B290272A-C2A5-48F6-B7EC-04E87B596666}" srcId="{155A7998-6278-4F99-B340-283A570A459F}" destId="{112CE990-D46E-4E5B-9EED-AE63806F1150}" srcOrd="0" destOrd="0" parTransId="{4CCD760F-F02F-43FE-B58C-882902926FB2}" sibTransId="{0B44DF80-623F-487D-81ED-4E3496E94D32}"/>
    <dgm:cxn modelId="{EE89B968-213E-47FF-9508-C724C6510333}" type="presOf" srcId="{A1ABCACB-E463-410D-A7C8-A60678EA0CDD}" destId="{AAAFC3B5-9E1D-4C60-96FA-F4F9A7F555A2}" srcOrd="0" destOrd="0" presId="urn:microsoft.com/office/officeart/2005/8/layout/chevron2"/>
    <dgm:cxn modelId="{CA44E477-9EFF-43DB-89CC-53B7ABE2778A}" srcId="{15D1F2BD-A58F-4FB4-A6F6-EB0BB1F9AE87}" destId="{A1ABCACB-E463-410D-A7C8-A60678EA0CDD}" srcOrd="0" destOrd="0" parTransId="{5A05A110-C581-4BF7-BE6C-55BFC42E3DE5}" sibTransId="{7B8BDA29-E34F-4938-8710-C4854BF2AE36}"/>
    <dgm:cxn modelId="{288D408D-EDFB-4BF8-8EDB-1F64BC8EBFCD}" srcId="{16E9BDAA-565F-4305-AAED-3E012921FB73}" destId="{4331293B-3D5B-4429-A4BE-E95762B7B6F2}" srcOrd="2" destOrd="0" parTransId="{7C59CF21-A287-45E7-8B20-9C2016D6B66B}" sibTransId="{E5B1406E-0EEB-4BDC-8872-AA99895629FD}"/>
    <dgm:cxn modelId="{03C0E996-B8B2-4ED5-B16F-4EDCA7CFC207}" type="presOf" srcId="{112CE990-D46E-4E5B-9EED-AE63806F1150}" destId="{9BD496C7-089E-40FA-BCB4-69465F41B4E4}" srcOrd="0" destOrd="0" presId="urn:microsoft.com/office/officeart/2005/8/layout/chevron2"/>
    <dgm:cxn modelId="{CF5AE6BB-F89C-4DAE-84BB-9169FE9CD5C6}" type="presOf" srcId="{15D1F2BD-A58F-4FB4-A6F6-EB0BB1F9AE87}" destId="{8749F192-26AB-4E8C-A9F4-66EEA422978E}" srcOrd="0" destOrd="0" presId="urn:microsoft.com/office/officeart/2005/8/layout/chevron2"/>
    <dgm:cxn modelId="{05F557C5-6925-4A9C-9ECB-56D3D3F1D91A}" srcId="{4331293B-3D5B-4429-A4BE-E95762B7B6F2}" destId="{A220F5F6-CCE4-4379-B573-A0DB4AAE7A10}" srcOrd="0" destOrd="0" parTransId="{E00730BE-9A01-4AA5-89E5-E9C482695D7D}" sibTransId="{47827E68-85CA-4F53-BBBD-A8D7D847EB8C}"/>
    <dgm:cxn modelId="{5F41DBC9-FC41-4F1D-B021-9F81B4DAFB19}" srcId="{16E9BDAA-565F-4305-AAED-3E012921FB73}" destId="{155A7998-6278-4F99-B340-283A570A459F}" srcOrd="1" destOrd="0" parTransId="{EEB107CC-A731-45D6-8D77-B35AC14058BE}" sibTransId="{94A018D9-4520-4C3D-8597-5C5351982572}"/>
    <dgm:cxn modelId="{1EB30DD7-BE12-4F6A-A2E5-D4F201D86504}" type="presOf" srcId="{155A7998-6278-4F99-B340-283A570A459F}" destId="{11B30FFE-E940-41B3-AD00-0C391E7A87AD}" srcOrd="0" destOrd="0" presId="urn:microsoft.com/office/officeart/2005/8/layout/chevron2"/>
    <dgm:cxn modelId="{86816AE2-D001-493C-B15D-7002B05AF5E8}" type="presOf" srcId="{A220F5F6-CCE4-4379-B573-A0DB4AAE7A10}" destId="{F179228A-BED1-4ADE-960F-8AD08A71527F}" srcOrd="0" destOrd="0" presId="urn:microsoft.com/office/officeart/2005/8/layout/chevron2"/>
    <dgm:cxn modelId="{E41CC2F3-17DB-4EAE-85EC-184E41F81923}" type="presOf" srcId="{16E9BDAA-565F-4305-AAED-3E012921FB73}" destId="{9D98E72A-A524-4663-9A47-F1D186E74679}" srcOrd="0" destOrd="0" presId="urn:microsoft.com/office/officeart/2005/8/layout/chevron2"/>
    <dgm:cxn modelId="{D95ED8C9-7CE2-4A59-A506-260FEE248A89}" type="presParOf" srcId="{9D98E72A-A524-4663-9A47-F1D186E74679}" destId="{E3A492C3-A3C6-4250-BF3D-7886FC39F706}" srcOrd="0" destOrd="0" presId="urn:microsoft.com/office/officeart/2005/8/layout/chevron2"/>
    <dgm:cxn modelId="{B8CDCED3-911D-4BD8-B28D-16D5B8DF67ED}" type="presParOf" srcId="{E3A492C3-A3C6-4250-BF3D-7886FC39F706}" destId="{8749F192-26AB-4E8C-A9F4-66EEA422978E}" srcOrd="0" destOrd="0" presId="urn:microsoft.com/office/officeart/2005/8/layout/chevron2"/>
    <dgm:cxn modelId="{DE38DA93-CEC9-48FA-814B-1DF909B5B113}" type="presParOf" srcId="{E3A492C3-A3C6-4250-BF3D-7886FC39F706}" destId="{AAAFC3B5-9E1D-4C60-96FA-F4F9A7F555A2}" srcOrd="1" destOrd="0" presId="urn:microsoft.com/office/officeart/2005/8/layout/chevron2"/>
    <dgm:cxn modelId="{71FFE457-D654-4883-BF32-30E7C05E35FC}" type="presParOf" srcId="{9D98E72A-A524-4663-9A47-F1D186E74679}" destId="{B3E72AFC-2B80-484F-999F-2A7F96CAE04D}" srcOrd="1" destOrd="0" presId="urn:microsoft.com/office/officeart/2005/8/layout/chevron2"/>
    <dgm:cxn modelId="{1BDDE0B4-304E-4440-9956-B5518643CB2B}" type="presParOf" srcId="{9D98E72A-A524-4663-9A47-F1D186E74679}" destId="{4788DCC9-E7B5-44B9-A37B-8A4287A6B25C}" srcOrd="2" destOrd="0" presId="urn:microsoft.com/office/officeart/2005/8/layout/chevron2"/>
    <dgm:cxn modelId="{76F8EF53-BC82-48E8-837E-E572095595C6}" type="presParOf" srcId="{4788DCC9-E7B5-44B9-A37B-8A4287A6B25C}" destId="{11B30FFE-E940-41B3-AD00-0C391E7A87AD}" srcOrd="0" destOrd="0" presId="urn:microsoft.com/office/officeart/2005/8/layout/chevron2"/>
    <dgm:cxn modelId="{EA4505F2-52EE-4431-98DC-4E55AD9A2D5B}" type="presParOf" srcId="{4788DCC9-E7B5-44B9-A37B-8A4287A6B25C}" destId="{9BD496C7-089E-40FA-BCB4-69465F41B4E4}" srcOrd="1" destOrd="0" presId="urn:microsoft.com/office/officeart/2005/8/layout/chevron2"/>
    <dgm:cxn modelId="{B84F4B5A-3FB7-4615-B658-6101B29276C2}" type="presParOf" srcId="{9D98E72A-A524-4663-9A47-F1D186E74679}" destId="{2C7DCCC5-0172-49CA-8BAF-ACA5D7EF2432}" srcOrd="3" destOrd="0" presId="urn:microsoft.com/office/officeart/2005/8/layout/chevron2"/>
    <dgm:cxn modelId="{E7515C2A-F8E1-4350-90AC-66B6A326F32C}" type="presParOf" srcId="{9D98E72A-A524-4663-9A47-F1D186E74679}" destId="{B74362B6-AF8C-4B36-8AAE-8576A4E40A3D}" srcOrd="4" destOrd="0" presId="urn:microsoft.com/office/officeart/2005/8/layout/chevron2"/>
    <dgm:cxn modelId="{3B5284FD-2850-461F-9992-7EE24E3F3587}" type="presParOf" srcId="{B74362B6-AF8C-4B36-8AAE-8576A4E40A3D}" destId="{471A7051-9D77-4DF1-9801-4C2116D66773}" srcOrd="0" destOrd="0" presId="urn:microsoft.com/office/officeart/2005/8/layout/chevron2"/>
    <dgm:cxn modelId="{E23CFC72-82BD-4249-B8BA-A449104D5AE4}" type="presParOf" srcId="{B74362B6-AF8C-4B36-8AAE-8576A4E40A3D}" destId="{F179228A-BED1-4ADE-960F-8AD08A71527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E9BDAA-565F-4305-AAED-3E012921FB7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5D1F2BD-A58F-4FB4-A6F6-EB0BB1F9AE87}">
      <dgm:prSet phldrT="[Text]" phldr="1"/>
      <dgm:spPr/>
      <dgm:t>
        <a:bodyPr/>
        <a:lstStyle/>
        <a:p>
          <a:endParaRPr lang="en-US" dirty="0"/>
        </a:p>
      </dgm:t>
    </dgm:pt>
    <dgm:pt modelId="{BF686716-A7BC-4737-A841-FCECB56BAFA1}" type="parTrans" cxnId="{EBA07A0C-3AF4-4F9A-B80E-65B2A7FA3E50}">
      <dgm:prSet/>
      <dgm:spPr/>
      <dgm:t>
        <a:bodyPr/>
        <a:lstStyle/>
        <a:p>
          <a:endParaRPr lang="en-US"/>
        </a:p>
      </dgm:t>
    </dgm:pt>
    <dgm:pt modelId="{BB353EB8-0E65-4427-A4CA-2146A65B8D0A}" type="sibTrans" cxnId="{EBA07A0C-3AF4-4F9A-B80E-65B2A7FA3E50}">
      <dgm:prSet/>
      <dgm:spPr/>
      <dgm:t>
        <a:bodyPr/>
        <a:lstStyle/>
        <a:p>
          <a:endParaRPr lang="en-US"/>
        </a:p>
      </dgm:t>
    </dgm:pt>
    <dgm:pt modelId="{155A7998-6278-4F99-B340-283A570A459F}">
      <dgm:prSet phldrT="[Text]" phldr="1"/>
      <dgm:spPr/>
      <dgm:t>
        <a:bodyPr/>
        <a:lstStyle/>
        <a:p>
          <a:endParaRPr lang="en-US"/>
        </a:p>
      </dgm:t>
    </dgm:pt>
    <dgm:pt modelId="{EEB107CC-A731-45D6-8D77-B35AC14058BE}" type="parTrans" cxnId="{5F41DBC9-FC41-4F1D-B021-9F81B4DAFB19}">
      <dgm:prSet/>
      <dgm:spPr/>
      <dgm:t>
        <a:bodyPr/>
        <a:lstStyle/>
        <a:p>
          <a:endParaRPr lang="en-US"/>
        </a:p>
      </dgm:t>
    </dgm:pt>
    <dgm:pt modelId="{94A018D9-4520-4C3D-8597-5C5351982572}" type="sibTrans" cxnId="{5F41DBC9-FC41-4F1D-B021-9F81B4DAFB19}">
      <dgm:prSet/>
      <dgm:spPr/>
      <dgm:t>
        <a:bodyPr/>
        <a:lstStyle/>
        <a:p>
          <a:endParaRPr lang="en-US"/>
        </a:p>
      </dgm:t>
    </dgm:pt>
    <dgm:pt modelId="{112CE990-D46E-4E5B-9EED-AE63806F1150}">
      <dgm:prSet phldrT="[Text]" custT="1"/>
      <dgm:spPr/>
      <dgm:t>
        <a:bodyPr/>
        <a:lstStyle/>
        <a:p>
          <a:r>
            <a:rPr lang="en-US" sz="2800" b="0" i="0" dirty="0"/>
            <a:t>Extract the HTML table containing Falcon 9 launch records</a:t>
          </a:r>
          <a:endParaRPr lang="en-US" sz="2800" dirty="0"/>
        </a:p>
      </dgm:t>
    </dgm:pt>
    <dgm:pt modelId="{4CCD760F-F02F-43FE-B58C-882902926FB2}" type="parTrans" cxnId="{B290272A-C2A5-48F6-B7EC-04E87B596666}">
      <dgm:prSet/>
      <dgm:spPr/>
      <dgm:t>
        <a:bodyPr/>
        <a:lstStyle/>
        <a:p>
          <a:endParaRPr lang="en-US"/>
        </a:p>
      </dgm:t>
    </dgm:pt>
    <dgm:pt modelId="{0B44DF80-623F-487D-81ED-4E3496E94D32}" type="sibTrans" cxnId="{B290272A-C2A5-48F6-B7EC-04E87B596666}">
      <dgm:prSet/>
      <dgm:spPr/>
      <dgm:t>
        <a:bodyPr/>
        <a:lstStyle/>
        <a:p>
          <a:endParaRPr lang="en-US"/>
        </a:p>
      </dgm:t>
    </dgm:pt>
    <dgm:pt modelId="{4331293B-3D5B-4429-A4BE-E95762B7B6F2}">
      <dgm:prSet phldrT="[Text]" phldr="1"/>
      <dgm:spPr/>
      <dgm:t>
        <a:bodyPr/>
        <a:lstStyle/>
        <a:p>
          <a:endParaRPr lang="en-US"/>
        </a:p>
      </dgm:t>
    </dgm:pt>
    <dgm:pt modelId="{7C59CF21-A287-45E7-8B20-9C2016D6B66B}" type="parTrans" cxnId="{288D408D-EDFB-4BF8-8EDB-1F64BC8EBFCD}">
      <dgm:prSet/>
      <dgm:spPr/>
      <dgm:t>
        <a:bodyPr/>
        <a:lstStyle/>
        <a:p>
          <a:endParaRPr lang="en-US"/>
        </a:p>
      </dgm:t>
    </dgm:pt>
    <dgm:pt modelId="{E5B1406E-0EEB-4BDC-8872-AA99895629FD}" type="sibTrans" cxnId="{288D408D-EDFB-4BF8-8EDB-1F64BC8EBFCD}">
      <dgm:prSet/>
      <dgm:spPr/>
      <dgm:t>
        <a:bodyPr/>
        <a:lstStyle/>
        <a:p>
          <a:endParaRPr lang="en-US"/>
        </a:p>
      </dgm:t>
    </dgm:pt>
    <dgm:pt modelId="{A220F5F6-CCE4-4379-B573-A0DB4AAE7A10}">
      <dgm:prSet phldrT="[Text]" custT="1"/>
      <dgm:spPr/>
      <dgm:t>
        <a:bodyPr/>
        <a:lstStyle/>
        <a:p>
          <a:r>
            <a:rPr lang="en-US" sz="2800" b="0" i="0" dirty="0"/>
            <a:t>Parse the table and convert it into a Pandas data frame</a:t>
          </a:r>
          <a:endParaRPr lang="en-US" sz="2800" dirty="0"/>
        </a:p>
      </dgm:t>
    </dgm:pt>
    <dgm:pt modelId="{E00730BE-9A01-4AA5-89E5-E9C482695D7D}" type="parTrans" cxnId="{05F557C5-6925-4A9C-9ECB-56D3D3F1D91A}">
      <dgm:prSet/>
      <dgm:spPr/>
      <dgm:t>
        <a:bodyPr/>
        <a:lstStyle/>
        <a:p>
          <a:endParaRPr lang="en-US"/>
        </a:p>
      </dgm:t>
    </dgm:pt>
    <dgm:pt modelId="{47827E68-85CA-4F53-BBBD-A8D7D847EB8C}" type="sibTrans" cxnId="{05F557C5-6925-4A9C-9ECB-56D3D3F1D91A}">
      <dgm:prSet/>
      <dgm:spPr/>
      <dgm:t>
        <a:bodyPr/>
        <a:lstStyle/>
        <a:p>
          <a:endParaRPr lang="en-US"/>
        </a:p>
      </dgm:t>
    </dgm:pt>
    <dgm:pt modelId="{073FD3D8-6409-4DA4-8F45-A8DB196866B9}">
      <dgm:prSet phldrT="[Text]" custT="1"/>
      <dgm:spPr/>
      <dgm:t>
        <a:bodyPr/>
        <a:lstStyle/>
        <a:p>
          <a:pPr>
            <a:buFont typeface="Arial" panose="020B0604020202020204" pitchFamily="34" charset="0"/>
            <a:buChar char="•"/>
          </a:pPr>
          <a:r>
            <a:rPr lang="en-US" sz="2800" dirty="0"/>
            <a:t>Request the Falcon9 Launch Wiki page from its </a:t>
          </a:r>
          <a:r>
            <a:rPr lang="en-US" sz="2800" dirty="0">
              <a:hlinkClick xmlns:r="http://schemas.openxmlformats.org/officeDocument/2006/relationships" r:id="rId1"/>
            </a:rPr>
            <a:t>URL</a:t>
          </a:r>
          <a:r>
            <a:rPr lang="en-US" sz="2800" dirty="0"/>
            <a:t> </a:t>
          </a:r>
        </a:p>
      </dgm:t>
    </dgm:pt>
    <dgm:pt modelId="{F4BF6B4C-CA05-4AC1-A627-10C072CB3234}" type="parTrans" cxnId="{538CE59E-3B80-4824-9B32-5B95D7639FFC}">
      <dgm:prSet/>
      <dgm:spPr/>
      <dgm:t>
        <a:bodyPr/>
        <a:lstStyle/>
        <a:p>
          <a:endParaRPr lang="en-US"/>
        </a:p>
      </dgm:t>
    </dgm:pt>
    <dgm:pt modelId="{AA0C2981-DDD8-4ED8-87FA-AE067FB3AC69}" type="sibTrans" cxnId="{538CE59E-3B80-4824-9B32-5B95D7639FFC}">
      <dgm:prSet/>
      <dgm:spPr/>
      <dgm:t>
        <a:bodyPr/>
        <a:lstStyle/>
        <a:p>
          <a:endParaRPr lang="en-US"/>
        </a:p>
      </dgm:t>
    </dgm:pt>
    <dgm:pt modelId="{9D98E72A-A524-4663-9A47-F1D186E74679}" type="pres">
      <dgm:prSet presAssocID="{16E9BDAA-565F-4305-AAED-3E012921FB73}" presName="linearFlow" presStyleCnt="0">
        <dgm:presLayoutVars>
          <dgm:dir/>
          <dgm:animLvl val="lvl"/>
          <dgm:resizeHandles val="exact"/>
        </dgm:presLayoutVars>
      </dgm:prSet>
      <dgm:spPr/>
    </dgm:pt>
    <dgm:pt modelId="{E3A492C3-A3C6-4250-BF3D-7886FC39F706}" type="pres">
      <dgm:prSet presAssocID="{15D1F2BD-A58F-4FB4-A6F6-EB0BB1F9AE87}" presName="composite" presStyleCnt="0"/>
      <dgm:spPr/>
    </dgm:pt>
    <dgm:pt modelId="{8749F192-26AB-4E8C-A9F4-66EEA422978E}" type="pres">
      <dgm:prSet presAssocID="{15D1F2BD-A58F-4FB4-A6F6-EB0BB1F9AE87}" presName="parentText" presStyleLbl="alignNode1" presStyleIdx="0" presStyleCnt="3">
        <dgm:presLayoutVars>
          <dgm:chMax val="1"/>
          <dgm:bulletEnabled val="1"/>
        </dgm:presLayoutVars>
      </dgm:prSet>
      <dgm:spPr/>
    </dgm:pt>
    <dgm:pt modelId="{AAAFC3B5-9E1D-4C60-96FA-F4F9A7F555A2}" type="pres">
      <dgm:prSet presAssocID="{15D1F2BD-A58F-4FB4-A6F6-EB0BB1F9AE87}" presName="descendantText" presStyleLbl="alignAcc1" presStyleIdx="0" presStyleCnt="3" custScaleY="110408">
        <dgm:presLayoutVars>
          <dgm:bulletEnabled val="1"/>
        </dgm:presLayoutVars>
      </dgm:prSet>
      <dgm:spPr/>
    </dgm:pt>
    <dgm:pt modelId="{B3E72AFC-2B80-484F-999F-2A7F96CAE04D}" type="pres">
      <dgm:prSet presAssocID="{BB353EB8-0E65-4427-A4CA-2146A65B8D0A}" presName="sp" presStyleCnt="0"/>
      <dgm:spPr/>
    </dgm:pt>
    <dgm:pt modelId="{4788DCC9-E7B5-44B9-A37B-8A4287A6B25C}" type="pres">
      <dgm:prSet presAssocID="{155A7998-6278-4F99-B340-283A570A459F}" presName="composite" presStyleCnt="0"/>
      <dgm:spPr/>
    </dgm:pt>
    <dgm:pt modelId="{11B30FFE-E940-41B3-AD00-0C391E7A87AD}" type="pres">
      <dgm:prSet presAssocID="{155A7998-6278-4F99-B340-283A570A459F}" presName="parentText" presStyleLbl="alignNode1" presStyleIdx="1" presStyleCnt="3">
        <dgm:presLayoutVars>
          <dgm:chMax val="1"/>
          <dgm:bulletEnabled val="1"/>
        </dgm:presLayoutVars>
      </dgm:prSet>
      <dgm:spPr/>
    </dgm:pt>
    <dgm:pt modelId="{9BD496C7-089E-40FA-BCB4-69465F41B4E4}" type="pres">
      <dgm:prSet presAssocID="{155A7998-6278-4F99-B340-283A570A459F}" presName="descendantText" presStyleLbl="alignAcc1" presStyleIdx="1" presStyleCnt="3">
        <dgm:presLayoutVars>
          <dgm:bulletEnabled val="1"/>
        </dgm:presLayoutVars>
      </dgm:prSet>
      <dgm:spPr/>
    </dgm:pt>
    <dgm:pt modelId="{2C7DCCC5-0172-49CA-8BAF-ACA5D7EF2432}" type="pres">
      <dgm:prSet presAssocID="{94A018D9-4520-4C3D-8597-5C5351982572}" presName="sp" presStyleCnt="0"/>
      <dgm:spPr/>
    </dgm:pt>
    <dgm:pt modelId="{B74362B6-AF8C-4B36-8AAE-8576A4E40A3D}" type="pres">
      <dgm:prSet presAssocID="{4331293B-3D5B-4429-A4BE-E95762B7B6F2}" presName="composite" presStyleCnt="0"/>
      <dgm:spPr/>
    </dgm:pt>
    <dgm:pt modelId="{471A7051-9D77-4DF1-9801-4C2116D66773}" type="pres">
      <dgm:prSet presAssocID="{4331293B-3D5B-4429-A4BE-E95762B7B6F2}" presName="parentText" presStyleLbl="alignNode1" presStyleIdx="2" presStyleCnt="3">
        <dgm:presLayoutVars>
          <dgm:chMax val="1"/>
          <dgm:bulletEnabled val="1"/>
        </dgm:presLayoutVars>
      </dgm:prSet>
      <dgm:spPr/>
    </dgm:pt>
    <dgm:pt modelId="{F179228A-BED1-4ADE-960F-8AD08A71527F}" type="pres">
      <dgm:prSet presAssocID="{4331293B-3D5B-4429-A4BE-E95762B7B6F2}" presName="descendantText" presStyleLbl="alignAcc1" presStyleIdx="2" presStyleCnt="3">
        <dgm:presLayoutVars>
          <dgm:bulletEnabled val="1"/>
        </dgm:presLayoutVars>
      </dgm:prSet>
      <dgm:spPr/>
    </dgm:pt>
  </dgm:ptLst>
  <dgm:cxnLst>
    <dgm:cxn modelId="{EBA07A0C-3AF4-4F9A-B80E-65B2A7FA3E50}" srcId="{16E9BDAA-565F-4305-AAED-3E012921FB73}" destId="{15D1F2BD-A58F-4FB4-A6F6-EB0BB1F9AE87}" srcOrd="0" destOrd="0" parTransId="{BF686716-A7BC-4737-A841-FCECB56BAFA1}" sibTransId="{BB353EB8-0E65-4427-A4CA-2146A65B8D0A}"/>
    <dgm:cxn modelId="{E8868011-1337-4B6B-B54B-CA2941349B8B}" type="presOf" srcId="{4331293B-3D5B-4429-A4BE-E95762B7B6F2}" destId="{471A7051-9D77-4DF1-9801-4C2116D66773}" srcOrd="0" destOrd="0" presId="urn:microsoft.com/office/officeart/2005/8/layout/chevron2"/>
    <dgm:cxn modelId="{B290272A-C2A5-48F6-B7EC-04E87B596666}" srcId="{155A7998-6278-4F99-B340-283A570A459F}" destId="{112CE990-D46E-4E5B-9EED-AE63806F1150}" srcOrd="0" destOrd="0" parTransId="{4CCD760F-F02F-43FE-B58C-882902926FB2}" sibTransId="{0B44DF80-623F-487D-81ED-4E3496E94D32}"/>
    <dgm:cxn modelId="{BDF40C3F-645D-4783-99C3-C563A1635663}" type="presOf" srcId="{073FD3D8-6409-4DA4-8F45-A8DB196866B9}" destId="{AAAFC3B5-9E1D-4C60-96FA-F4F9A7F555A2}" srcOrd="0" destOrd="0" presId="urn:microsoft.com/office/officeart/2005/8/layout/chevron2"/>
    <dgm:cxn modelId="{288D408D-EDFB-4BF8-8EDB-1F64BC8EBFCD}" srcId="{16E9BDAA-565F-4305-AAED-3E012921FB73}" destId="{4331293B-3D5B-4429-A4BE-E95762B7B6F2}" srcOrd="2" destOrd="0" parTransId="{7C59CF21-A287-45E7-8B20-9C2016D6B66B}" sibTransId="{E5B1406E-0EEB-4BDC-8872-AA99895629FD}"/>
    <dgm:cxn modelId="{03C0E996-B8B2-4ED5-B16F-4EDCA7CFC207}" type="presOf" srcId="{112CE990-D46E-4E5B-9EED-AE63806F1150}" destId="{9BD496C7-089E-40FA-BCB4-69465F41B4E4}" srcOrd="0" destOrd="0" presId="urn:microsoft.com/office/officeart/2005/8/layout/chevron2"/>
    <dgm:cxn modelId="{538CE59E-3B80-4824-9B32-5B95D7639FFC}" srcId="{15D1F2BD-A58F-4FB4-A6F6-EB0BB1F9AE87}" destId="{073FD3D8-6409-4DA4-8F45-A8DB196866B9}" srcOrd="0" destOrd="0" parTransId="{F4BF6B4C-CA05-4AC1-A627-10C072CB3234}" sibTransId="{AA0C2981-DDD8-4ED8-87FA-AE067FB3AC69}"/>
    <dgm:cxn modelId="{CF5AE6BB-F89C-4DAE-84BB-9169FE9CD5C6}" type="presOf" srcId="{15D1F2BD-A58F-4FB4-A6F6-EB0BB1F9AE87}" destId="{8749F192-26AB-4E8C-A9F4-66EEA422978E}" srcOrd="0" destOrd="0" presId="urn:microsoft.com/office/officeart/2005/8/layout/chevron2"/>
    <dgm:cxn modelId="{05F557C5-6925-4A9C-9ECB-56D3D3F1D91A}" srcId="{4331293B-3D5B-4429-A4BE-E95762B7B6F2}" destId="{A220F5F6-CCE4-4379-B573-A0DB4AAE7A10}" srcOrd="0" destOrd="0" parTransId="{E00730BE-9A01-4AA5-89E5-E9C482695D7D}" sibTransId="{47827E68-85CA-4F53-BBBD-A8D7D847EB8C}"/>
    <dgm:cxn modelId="{5F41DBC9-FC41-4F1D-B021-9F81B4DAFB19}" srcId="{16E9BDAA-565F-4305-AAED-3E012921FB73}" destId="{155A7998-6278-4F99-B340-283A570A459F}" srcOrd="1" destOrd="0" parTransId="{EEB107CC-A731-45D6-8D77-B35AC14058BE}" sibTransId="{94A018D9-4520-4C3D-8597-5C5351982572}"/>
    <dgm:cxn modelId="{1EB30DD7-BE12-4F6A-A2E5-D4F201D86504}" type="presOf" srcId="{155A7998-6278-4F99-B340-283A570A459F}" destId="{11B30FFE-E940-41B3-AD00-0C391E7A87AD}" srcOrd="0" destOrd="0" presId="urn:microsoft.com/office/officeart/2005/8/layout/chevron2"/>
    <dgm:cxn modelId="{86816AE2-D001-493C-B15D-7002B05AF5E8}" type="presOf" srcId="{A220F5F6-CCE4-4379-B573-A0DB4AAE7A10}" destId="{F179228A-BED1-4ADE-960F-8AD08A71527F}" srcOrd="0" destOrd="0" presId="urn:microsoft.com/office/officeart/2005/8/layout/chevron2"/>
    <dgm:cxn modelId="{E41CC2F3-17DB-4EAE-85EC-184E41F81923}" type="presOf" srcId="{16E9BDAA-565F-4305-AAED-3E012921FB73}" destId="{9D98E72A-A524-4663-9A47-F1D186E74679}" srcOrd="0" destOrd="0" presId="urn:microsoft.com/office/officeart/2005/8/layout/chevron2"/>
    <dgm:cxn modelId="{D95ED8C9-7CE2-4A59-A506-260FEE248A89}" type="presParOf" srcId="{9D98E72A-A524-4663-9A47-F1D186E74679}" destId="{E3A492C3-A3C6-4250-BF3D-7886FC39F706}" srcOrd="0" destOrd="0" presId="urn:microsoft.com/office/officeart/2005/8/layout/chevron2"/>
    <dgm:cxn modelId="{B8CDCED3-911D-4BD8-B28D-16D5B8DF67ED}" type="presParOf" srcId="{E3A492C3-A3C6-4250-BF3D-7886FC39F706}" destId="{8749F192-26AB-4E8C-A9F4-66EEA422978E}" srcOrd="0" destOrd="0" presId="urn:microsoft.com/office/officeart/2005/8/layout/chevron2"/>
    <dgm:cxn modelId="{DE38DA93-CEC9-48FA-814B-1DF909B5B113}" type="presParOf" srcId="{E3A492C3-A3C6-4250-BF3D-7886FC39F706}" destId="{AAAFC3B5-9E1D-4C60-96FA-F4F9A7F555A2}" srcOrd="1" destOrd="0" presId="urn:microsoft.com/office/officeart/2005/8/layout/chevron2"/>
    <dgm:cxn modelId="{71FFE457-D654-4883-BF32-30E7C05E35FC}" type="presParOf" srcId="{9D98E72A-A524-4663-9A47-F1D186E74679}" destId="{B3E72AFC-2B80-484F-999F-2A7F96CAE04D}" srcOrd="1" destOrd="0" presId="urn:microsoft.com/office/officeart/2005/8/layout/chevron2"/>
    <dgm:cxn modelId="{1BDDE0B4-304E-4440-9956-B5518643CB2B}" type="presParOf" srcId="{9D98E72A-A524-4663-9A47-F1D186E74679}" destId="{4788DCC9-E7B5-44B9-A37B-8A4287A6B25C}" srcOrd="2" destOrd="0" presId="urn:microsoft.com/office/officeart/2005/8/layout/chevron2"/>
    <dgm:cxn modelId="{76F8EF53-BC82-48E8-837E-E572095595C6}" type="presParOf" srcId="{4788DCC9-E7B5-44B9-A37B-8A4287A6B25C}" destId="{11B30FFE-E940-41B3-AD00-0C391E7A87AD}" srcOrd="0" destOrd="0" presId="urn:microsoft.com/office/officeart/2005/8/layout/chevron2"/>
    <dgm:cxn modelId="{EA4505F2-52EE-4431-98DC-4E55AD9A2D5B}" type="presParOf" srcId="{4788DCC9-E7B5-44B9-A37B-8A4287A6B25C}" destId="{9BD496C7-089E-40FA-BCB4-69465F41B4E4}" srcOrd="1" destOrd="0" presId="urn:microsoft.com/office/officeart/2005/8/layout/chevron2"/>
    <dgm:cxn modelId="{B84F4B5A-3FB7-4615-B658-6101B29276C2}" type="presParOf" srcId="{9D98E72A-A524-4663-9A47-F1D186E74679}" destId="{2C7DCCC5-0172-49CA-8BAF-ACA5D7EF2432}" srcOrd="3" destOrd="0" presId="urn:microsoft.com/office/officeart/2005/8/layout/chevron2"/>
    <dgm:cxn modelId="{E7515C2A-F8E1-4350-90AC-66B6A326F32C}" type="presParOf" srcId="{9D98E72A-A524-4663-9A47-F1D186E74679}" destId="{B74362B6-AF8C-4B36-8AAE-8576A4E40A3D}" srcOrd="4" destOrd="0" presId="urn:microsoft.com/office/officeart/2005/8/layout/chevron2"/>
    <dgm:cxn modelId="{3B5284FD-2850-461F-9992-7EE24E3F3587}" type="presParOf" srcId="{B74362B6-AF8C-4B36-8AAE-8576A4E40A3D}" destId="{471A7051-9D77-4DF1-9801-4C2116D66773}" srcOrd="0" destOrd="0" presId="urn:microsoft.com/office/officeart/2005/8/layout/chevron2"/>
    <dgm:cxn modelId="{E23CFC72-82BD-4249-B8BA-A449104D5AE4}" type="presParOf" srcId="{B74362B6-AF8C-4B36-8AAE-8576A4E40A3D}" destId="{F179228A-BED1-4ADE-960F-8AD08A71527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E9BDAA-565F-4305-AAED-3E012921FB7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5D1F2BD-A58F-4FB4-A6F6-EB0BB1F9AE87}">
      <dgm:prSet phldrT="[Text]" phldr="1"/>
      <dgm:spPr/>
      <dgm:t>
        <a:bodyPr/>
        <a:lstStyle/>
        <a:p>
          <a:endParaRPr lang="en-US" dirty="0"/>
        </a:p>
      </dgm:t>
    </dgm:pt>
    <dgm:pt modelId="{BF686716-A7BC-4737-A841-FCECB56BAFA1}" type="parTrans" cxnId="{EBA07A0C-3AF4-4F9A-B80E-65B2A7FA3E50}">
      <dgm:prSet/>
      <dgm:spPr/>
      <dgm:t>
        <a:bodyPr/>
        <a:lstStyle/>
        <a:p>
          <a:endParaRPr lang="en-US"/>
        </a:p>
      </dgm:t>
    </dgm:pt>
    <dgm:pt modelId="{BB353EB8-0E65-4427-A4CA-2146A65B8D0A}" type="sibTrans" cxnId="{EBA07A0C-3AF4-4F9A-B80E-65B2A7FA3E50}">
      <dgm:prSet/>
      <dgm:spPr/>
      <dgm:t>
        <a:bodyPr/>
        <a:lstStyle/>
        <a:p>
          <a:endParaRPr lang="en-US"/>
        </a:p>
      </dgm:t>
    </dgm:pt>
    <dgm:pt modelId="{155A7998-6278-4F99-B340-283A570A459F}">
      <dgm:prSet phldrT="[Text]" phldr="1"/>
      <dgm:spPr/>
      <dgm:t>
        <a:bodyPr/>
        <a:lstStyle/>
        <a:p>
          <a:endParaRPr lang="en-US"/>
        </a:p>
      </dgm:t>
    </dgm:pt>
    <dgm:pt modelId="{EEB107CC-A731-45D6-8D77-B35AC14058BE}" type="parTrans" cxnId="{5F41DBC9-FC41-4F1D-B021-9F81B4DAFB19}">
      <dgm:prSet/>
      <dgm:spPr/>
      <dgm:t>
        <a:bodyPr/>
        <a:lstStyle/>
        <a:p>
          <a:endParaRPr lang="en-US"/>
        </a:p>
      </dgm:t>
    </dgm:pt>
    <dgm:pt modelId="{94A018D9-4520-4C3D-8597-5C5351982572}" type="sibTrans" cxnId="{5F41DBC9-FC41-4F1D-B021-9F81B4DAFB19}">
      <dgm:prSet/>
      <dgm:spPr/>
      <dgm:t>
        <a:bodyPr/>
        <a:lstStyle/>
        <a:p>
          <a:endParaRPr lang="en-US"/>
        </a:p>
      </dgm:t>
    </dgm:pt>
    <dgm:pt modelId="{112CE990-D46E-4E5B-9EED-AE63806F1150}">
      <dgm:prSet phldrT="[Text]" custT="1"/>
      <dgm:spPr/>
      <dgm:t>
        <a:bodyPr/>
        <a:lstStyle/>
        <a:p>
          <a:r>
            <a:rPr lang="en-US" sz="2800" b="0" i="0" kern="1200" dirty="0"/>
            <a:t>Calculate the number and occurrence of each orbit</a:t>
          </a:r>
          <a:endParaRPr lang="en-US" sz="2800" kern="1200" dirty="0"/>
        </a:p>
      </dgm:t>
    </dgm:pt>
    <dgm:pt modelId="{4CCD760F-F02F-43FE-B58C-882902926FB2}" type="parTrans" cxnId="{B290272A-C2A5-48F6-B7EC-04E87B596666}">
      <dgm:prSet/>
      <dgm:spPr/>
      <dgm:t>
        <a:bodyPr/>
        <a:lstStyle/>
        <a:p>
          <a:endParaRPr lang="en-US"/>
        </a:p>
      </dgm:t>
    </dgm:pt>
    <dgm:pt modelId="{0B44DF80-623F-487D-81ED-4E3496E94D32}" type="sibTrans" cxnId="{B290272A-C2A5-48F6-B7EC-04E87B596666}">
      <dgm:prSet/>
      <dgm:spPr/>
      <dgm:t>
        <a:bodyPr/>
        <a:lstStyle/>
        <a:p>
          <a:endParaRPr lang="en-US"/>
        </a:p>
      </dgm:t>
    </dgm:pt>
    <dgm:pt modelId="{4331293B-3D5B-4429-A4BE-E95762B7B6F2}">
      <dgm:prSet phldrT="[Text]" phldr="1"/>
      <dgm:spPr/>
      <dgm:t>
        <a:bodyPr/>
        <a:lstStyle/>
        <a:p>
          <a:endParaRPr lang="en-US" dirty="0"/>
        </a:p>
      </dgm:t>
    </dgm:pt>
    <dgm:pt modelId="{7C59CF21-A287-45E7-8B20-9C2016D6B66B}" type="parTrans" cxnId="{288D408D-EDFB-4BF8-8EDB-1F64BC8EBFCD}">
      <dgm:prSet/>
      <dgm:spPr/>
      <dgm:t>
        <a:bodyPr/>
        <a:lstStyle/>
        <a:p>
          <a:endParaRPr lang="en-US"/>
        </a:p>
      </dgm:t>
    </dgm:pt>
    <dgm:pt modelId="{E5B1406E-0EEB-4BDC-8872-AA99895629FD}" type="sibTrans" cxnId="{288D408D-EDFB-4BF8-8EDB-1F64BC8EBFCD}">
      <dgm:prSet/>
      <dgm:spPr/>
      <dgm:t>
        <a:bodyPr/>
        <a:lstStyle/>
        <a:p>
          <a:endParaRPr lang="en-US"/>
        </a:p>
      </dgm:t>
    </dgm:pt>
    <dgm:pt modelId="{A220F5F6-CCE4-4379-B573-A0DB4AAE7A10}">
      <dgm:prSet phldrT="[Text]" custT="1"/>
      <dgm:spPr/>
      <dgm:t>
        <a:bodyPr/>
        <a:lstStyle/>
        <a:p>
          <a:r>
            <a:rPr lang="en-US" sz="2800" b="0" i="0" dirty="0"/>
            <a:t>Calculate the number and occurrence of mission outcome of the orbits</a:t>
          </a:r>
          <a:endParaRPr lang="en-US" sz="2800" dirty="0"/>
        </a:p>
      </dgm:t>
    </dgm:pt>
    <dgm:pt modelId="{E00730BE-9A01-4AA5-89E5-E9C482695D7D}" type="parTrans" cxnId="{05F557C5-6925-4A9C-9ECB-56D3D3F1D91A}">
      <dgm:prSet/>
      <dgm:spPr/>
      <dgm:t>
        <a:bodyPr/>
        <a:lstStyle/>
        <a:p>
          <a:endParaRPr lang="en-US"/>
        </a:p>
      </dgm:t>
    </dgm:pt>
    <dgm:pt modelId="{47827E68-85CA-4F53-BBBD-A8D7D847EB8C}" type="sibTrans" cxnId="{05F557C5-6925-4A9C-9ECB-56D3D3F1D91A}">
      <dgm:prSet/>
      <dgm:spPr/>
      <dgm:t>
        <a:bodyPr/>
        <a:lstStyle/>
        <a:p>
          <a:endParaRPr lang="en-US"/>
        </a:p>
      </dgm:t>
    </dgm:pt>
    <dgm:pt modelId="{073FD3D8-6409-4DA4-8F45-A8DB196866B9}">
      <dgm:prSet phldrT="[Text]" custT="1"/>
      <dgm:spPr/>
      <dgm:t>
        <a:bodyPr/>
        <a:lstStyle/>
        <a:p>
          <a:pPr>
            <a:buFont typeface="Arial" panose="020B0604020202020204" pitchFamily="34" charset="0"/>
            <a:buChar char="•"/>
          </a:pPr>
          <a:r>
            <a:rPr lang="en-US" sz="2800" dirty="0"/>
            <a:t>Handle missing values</a:t>
          </a:r>
        </a:p>
      </dgm:t>
    </dgm:pt>
    <dgm:pt modelId="{F4BF6B4C-CA05-4AC1-A627-10C072CB3234}" type="parTrans" cxnId="{538CE59E-3B80-4824-9B32-5B95D7639FFC}">
      <dgm:prSet/>
      <dgm:spPr/>
      <dgm:t>
        <a:bodyPr/>
        <a:lstStyle/>
        <a:p>
          <a:endParaRPr lang="en-US"/>
        </a:p>
      </dgm:t>
    </dgm:pt>
    <dgm:pt modelId="{AA0C2981-DDD8-4ED8-87FA-AE067FB3AC69}" type="sibTrans" cxnId="{538CE59E-3B80-4824-9B32-5B95D7639FFC}">
      <dgm:prSet/>
      <dgm:spPr/>
      <dgm:t>
        <a:bodyPr/>
        <a:lstStyle/>
        <a:p>
          <a:endParaRPr lang="en-US"/>
        </a:p>
      </dgm:t>
    </dgm:pt>
    <dgm:pt modelId="{8BD620CB-89E2-417E-B8A1-34EA6DD0C76D}">
      <dgm:prSet phldrT="[Text]" custT="1"/>
      <dgm:spPr/>
      <dgm:t>
        <a:bodyPr/>
        <a:lstStyle/>
        <a:p>
          <a:endParaRPr lang="en-US" sz="2800" dirty="0"/>
        </a:p>
      </dgm:t>
    </dgm:pt>
    <dgm:pt modelId="{6AF08E36-233A-4CA5-BF0C-4D56F29503B4}" type="parTrans" cxnId="{FB1A4AB0-B1AF-42FA-AECA-F4E0A9EEFC89}">
      <dgm:prSet/>
      <dgm:spPr/>
      <dgm:t>
        <a:bodyPr/>
        <a:lstStyle/>
        <a:p>
          <a:endParaRPr lang="en-US"/>
        </a:p>
      </dgm:t>
    </dgm:pt>
    <dgm:pt modelId="{8BA6AAE5-DA61-4B17-AD12-3974A41796E5}" type="sibTrans" cxnId="{FB1A4AB0-B1AF-42FA-AECA-F4E0A9EEFC89}">
      <dgm:prSet/>
      <dgm:spPr/>
      <dgm:t>
        <a:bodyPr/>
        <a:lstStyle/>
        <a:p>
          <a:endParaRPr lang="en-US"/>
        </a:p>
      </dgm:t>
    </dgm:pt>
    <dgm:pt modelId="{AFDAFBE5-A0A4-4190-A775-6915E9B05676}">
      <dgm:prSet custT="1"/>
      <dgm:spPr/>
      <dgm:t>
        <a:bodyPr/>
        <a:lstStyle/>
        <a:p>
          <a:r>
            <a:rPr lang="en-US" sz="2800" b="0" i="0" dirty="0"/>
            <a:t>Create a new binary variable, named Class, representing the outcome of each launch (1: successful landing; 0: otherwise)</a:t>
          </a:r>
          <a:endParaRPr lang="en-US" sz="2800" dirty="0"/>
        </a:p>
      </dgm:t>
    </dgm:pt>
    <dgm:pt modelId="{78F1C33D-E8C3-4B46-8701-BBE0D0961640}" type="parTrans" cxnId="{37CB4EF7-CE0F-4191-98FB-E9873865DC9C}">
      <dgm:prSet/>
      <dgm:spPr/>
      <dgm:t>
        <a:bodyPr/>
        <a:lstStyle/>
        <a:p>
          <a:endParaRPr lang="en-US"/>
        </a:p>
      </dgm:t>
    </dgm:pt>
    <dgm:pt modelId="{ED096900-01B9-4A26-8751-062B519BF2E1}" type="sibTrans" cxnId="{37CB4EF7-CE0F-4191-98FB-E9873865DC9C}">
      <dgm:prSet/>
      <dgm:spPr/>
      <dgm:t>
        <a:bodyPr/>
        <a:lstStyle/>
        <a:p>
          <a:endParaRPr lang="en-US"/>
        </a:p>
      </dgm:t>
    </dgm:pt>
    <dgm:pt modelId="{1381F73F-9943-4752-84F6-1DABF56E59D7}">
      <dgm:prSet phldrT="[Text]" custT="1"/>
      <dgm:spPr/>
      <dgm:t>
        <a:bodyPr/>
        <a:lstStyle/>
        <a:p>
          <a:r>
            <a:rPr lang="en-US" sz="2800" b="0" i="0" kern="1200" dirty="0"/>
            <a:t>Compute</a:t>
          </a:r>
          <a:r>
            <a:rPr lang="en-US" sz="2800" kern="1200" dirty="0">
              <a:solidFill>
                <a:prstClr val="black">
                  <a:hueOff val="0"/>
                  <a:satOff val="0"/>
                  <a:lumOff val="0"/>
                  <a:alphaOff val="0"/>
                </a:prstClr>
              </a:solidFill>
              <a:latin typeface="Calibri" panose="020F0502020204030204"/>
              <a:ea typeface="+mn-ea"/>
              <a:cs typeface="+mn-cs"/>
            </a:rPr>
            <a:t> the number of launches on each orbit</a:t>
          </a:r>
          <a:endParaRPr lang="en-US" sz="2800" kern="1200" dirty="0"/>
        </a:p>
      </dgm:t>
    </dgm:pt>
    <dgm:pt modelId="{0D9D9DDA-E0F7-4A9D-BB70-89D426248AF0}" type="parTrans" cxnId="{610533D1-70B2-4260-9625-8A4BF7DDD5E3}">
      <dgm:prSet/>
      <dgm:spPr/>
      <dgm:t>
        <a:bodyPr/>
        <a:lstStyle/>
        <a:p>
          <a:endParaRPr lang="en-US"/>
        </a:p>
      </dgm:t>
    </dgm:pt>
    <dgm:pt modelId="{F60BE16A-0FF4-4FE0-8E47-3DB7A564D6FC}" type="sibTrans" cxnId="{610533D1-70B2-4260-9625-8A4BF7DDD5E3}">
      <dgm:prSet/>
      <dgm:spPr/>
      <dgm:t>
        <a:bodyPr/>
        <a:lstStyle/>
        <a:p>
          <a:endParaRPr lang="en-US"/>
        </a:p>
      </dgm:t>
    </dgm:pt>
    <dgm:pt modelId="{9D98E72A-A524-4663-9A47-F1D186E74679}" type="pres">
      <dgm:prSet presAssocID="{16E9BDAA-565F-4305-AAED-3E012921FB73}" presName="linearFlow" presStyleCnt="0">
        <dgm:presLayoutVars>
          <dgm:dir/>
          <dgm:animLvl val="lvl"/>
          <dgm:resizeHandles val="exact"/>
        </dgm:presLayoutVars>
      </dgm:prSet>
      <dgm:spPr/>
    </dgm:pt>
    <dgm:pt modelId="{E3A492C3-A3C6-4250-BF3D-7886FC39F706}" type="pres">
      <dgm:prSet presAssocID="{15D1F2BD-A58F-4FB4-A6F6-EB0BB1F9AE87}" presName="composite" presStyleCnt="0"/>
      <dgm:spPr/>
    </dgm:pt>
    <dgm:pt modelId="{8749F192-26AB-4E8C-A9F4-66EEA422978E}" type="pres">
      <dgm:prSet presAssocID="{15D1F2BD-A58F-4FB4-A6F6-EB0BB1F9AE87}" presName="parentText" presStyleLbl="alignNode1" presStyleIdx="0" presStyleCnt="4">
        <dgm:presLayoutVars>
          <dgm:chMax val="1"/>
          <dgm:bulletEnabled val="1"/>
        </dgm:presLayoutVars>
      </dgm:prSet>
      <dgm:spPr/>
    </dgm:pt>
    <dgm:pt modelId="{AAAFC3B5-9E1D-4C60-96FA-F4F9A7F555A2}" type="pres">
      <dgm:prSet presAssocID="{15D1F2BD-A58F-4FB4-A6F6-EB0BB1F9AE87}" presName="descendantText" presStyleLbl="alignAcc1" presStyleIdx="0" presStyleCnt="4" custScaleY="110408">
        <dgm:presLayoutVars>
          <dgm:bulletEnabled val="1"/>
        </dgm:presLayoutVars>
      </dgm:prSet>
      <dgm:spPr/>
    </dgm:pt>
    <dgm:pt modelId="{B3E72AFC-2B80-484F-999F-2A7F96CAE04D}" type="pres">
      <dgm:prSet presAssocID="{BB353EB8-0E65-4427-A4CA-2146A65B8D0A}" presName="sp" presStyleCnt="0"/>
      <dgm:spPr/>
    </dgm:pt>
    <dgm:pt modelId="{4788DCC9-E7B5-44B9-A37B-8A4287A6B25C}" type="pres">
      <dgm:prSet presAssocID="{155A7998-6278-4F99-B340-283A570A459F}" presName="composite" presStyleCnt="0"/>
      <dgm:spPr/>
    </dgm:pt>
    <dgm:pt modelId="{11B30FFE-E940-41B3-AD00-0C391E7A87AD}" type="pres">
      <dgm:prSet presAssocID="{155A7998-6278-4F99-B340-283A570A459F}" presName="parentText" presStyleLbl="alignNode1" presStyleIdx="1" presStyleCnt="4">
        <dgm:presLayoutVars>
          <dgm:chMax val="1"/>
          <dgm:bulletEnabled val="1"/>
        </dgm:presLayoutVars>
      </dgm:prSet>
      <dgm:spPr/>
    </dgm:pt>
    <dgm:pt modelId="{9BD496C7-089E-40FA-BCB4-69465F41B4E4}" type="pres">
      <dgm:prSet presAssocID="{155A7998-6278-4F99-B340-283A570A459F}" presName="descendantText" presStyleLbl="alignAcc1" presStyleIdx="1" presStyleCnt="4" custScaleY="113312">
        <dgm:presLayoutVars>
          <dgm:bulletEnabled val="1"/>
        </dgm:presLayoutVars>
      </dgm:prSet>
      <dgm:spPr/>
    </dgm:pt>
    <dgm:pt modelId="{2C7DCCC5-0172-49CA-8BAF-ACA5D7EF2432}" type="pres">
      <dgm:prSet presAssocID="{94A018D9-4520-4C3D-8597-5C5351982572}" presName="sp" presStyleCnt="0"/>
      <dgm:spPr/>
    </dgm:pt>
    <dgm:pt modelId="{B74362B6-AF8C-4B36-8AAE-8576A4E40A3D}" type="pres">
      <dgm:prSet presAssocID="{4331293B-3D5B-4429-A4BE-E95762B7B6F2}" presName="composite" presStyleCnt="0"/>
      <dgm:spPr/>
    </dgm:pt>
    <dgm:pt modelId="{471A7051-9D77-4DF1-9801-4C2116D66773}" type="pres">
      <dgm:prSet presAssocID="{4331293B-3D5B-4429-A4BE-E95762B7B6F2}" presName="parentText" presStyleLbl="alignNode1" presStyleIdx="2" presStyleCnt="4">
        <dgm:presLayoutVars>
          <dgm:chMax val="1"/>
          <dgm:bulletEnabled val="1"/>
        </dgm:presLayoutVars>
      </dgm:prSet>
      <dgm:spPr/>
    </dgm:pt>
    <dgm:pt modelId="{F179228A-BED1-4ADE-960F-8AD08A71527F}" type="pres">
      <dgm:prSet presAssocID="{4331293B-3D5B-4429-A4BE-E95762B7B6F2}" presName="descendantText" presStyleLbl="alignAcc1" presStyleIdx="2" presStyleCnt="4" custLinFactNeighborX="0" custLinFactNeighborY="-2595">
        <dgm:presLayoutVars>
          <dgm:bulletEnabled val="1"/>
        </dgm:presLayoutVars>
      </dgm:prSet>
      <dgm:spPr/>
    </dgm:pt>
    <dgm:pt modelId="{4E4A40BA-49B8-4395-A80B-4D5C3FBECB8F}" type="pres">
      <dgm:prSet presAssocID="{E5B1406E-0EEB-4BDC-8872-AA99895629FD}" presName="sp" presStyleCnt="0"/>
      <dgm:spPr/>
    </dgm:pt>
    <dgm:pt modelId="{A9990F1E-94FF-4085-B987-14BA5F6A9CB8}" type="pres">
      <dgm:prSet presAssocID="{8BD620CB-89E2-417E-B8A1-34EA6DD0C76D}" presName="composite" presStyleCnt="0"/>
      <dgm:spPr/>
    </dgm:pt>
    <dgm:pt modelId="{AD869981-1048-482F-97B7-A75C8642C622}" type="pres">
      <dgm:prSet presAssocID="{8BD620CB-89E2-417E-B8A1-34EA6DD0C76D}" presName="parentText" presStyleLbl="alignNode1" presStyleIdx="3" presStyleCnt="4">
        <dgm:presLayoutVars>
          <dgm:chMax val="1"/>
          <dgm:bulletEnabled val="1"/>
        </dgm:presLayoutVars>
      </dgm:prSet>
      <dgm:spPr/>
    </dgm:pt>
    <dgm:pt modelId="{FC22BB30-4D92-4356-9122-467E64A94AE8}" type="pres">
      <dgm:prSet presAssocID="{8BD620CB-89E2-417E-B8A1-34EA6DD0C76D}" presName="descendantText" presStyleLbl="alignAcc1" presStyleIdx="3" presStyleCnt="4" custScaleY="114188">
        <dgm:presLayoutVars>
          <dgm:bulletEnabled val="1"/>
        </dgm:presLayoutVars>
      </dgm:prSet>
      <dgm:spPr/>
    </dgm:pt>
  </dgm:ptLst>
  <dgm:cxnLst>
    <dgm:cxn modelId="{EBA07A0C-3AF4-4F9A-B80E-65B2A7FA3E50}" srcId="{16E9BDAA-565F-4305-AAED-3E012921FB73}" destId="{15D1F2BD-A58F-4FB4-A6F6-EB0BB1F9AE87}" srcOrd="0" destOrd="0" parTransId="{BF686716-A7BC-4737-A841-FCECB56BAFA1}" sibTransId="{BB353EB8-0E65-4427-A4CA-2146A65B8D0A}"/>
    <dgm:cxn modelId="{E8868011-1337-4B6B-B54B-CA2941349B8B}" type="presOf" srcId="{4331293B-3D5B-4429-A4BE-E95762B7B6F2}" destId="{471A7051-9D77-4DF1-9801-4C2116D66773}" srcOrd="0" destOrd="0" presId="urn:microsoft.com/office/officeart/2005/8/layout/chevron2"/>
    <dgm:cxn modelId="{B290272A-C2A5-48F6-B7EC-04E87B596666}" srcId="{155A7998-6278-4F99-B340-283A570A459F}" destId="{112CE990-D46E-4E5B-9EED-AE63806F1150}" srcOrd="0" destOrd="0" parTransId="{4CCD760F-F02F-43FE-B58C-882902926FB2}" sibTransId="{0B44DF80-623F-487D-81ED-4E3496E94D32}"/>
    <dgm:cxn modelId="{5397FB33-9242-4CDC-859A-588AC203E59A}" type="presOf" srcId="{8BD620CB-89E2-417E-B8A1-34EA6DD0C76D}" destId="{AD869981-1048-482F-97B7-A75C8642C622}" srcOrd="0" destOrd="0" presId="urn:microsoft.com/office/officeart/2005/8/layout/chevron2"/>
    <dgm:cxn modelId="{BDF40C3F-645D-4783-99C3-C563A1635663}" type="presOf" srcId="{073FD3D8-6409-4DA4-8F45-A8DB196866B9}" destId="{AAAFC3B5-9E1D-4C60-96FA-F4F9A7F555A2}" srcOrd="0" destOrd="0" presId="urn:microsoft.com/office/officeart/2005/8/layout/chevron2"/>
    <dgm:cxn modelId="{179D557B-8D70-454A-9024-26FCE9FA9329}" type="presOf" srcId="{1381F73F-9943-4752-84F6-1DABF56E59D7}" destId="{9BD496C7-089E-40FA-BCB4-69465F41B4E4}" srcOrd="0" destOrd="1" presId="urn:microsoft.com/office/officeart/2005/8/layout/chevron2"/>
    <dgm:cxn modelId="{288D408D-EDFB-4BF8-8EDB-1F64BC8EBFCD}" srcId="{16E9BDAA-565F-4305-AAED-3E012921FB73}" destId="{4331293B-3D5B-4429-A4BE-E95762B7B6F2}" srcOrd="2" destOrd="0" parTransId="{7C59CF21-A287-45E7-8B20-9C2016D6B66B}" sibTransId="{E5B1406E-0EEB-4BDC-8872-AA99895629FD}"/>
    <dgm:cxn modelId="{03C0E996-B8B2-4ED5-B16F-4EDCA7CFC207}" type="presOf" srcId="{112CE990-D46E-4E5B-9EED-AE63806F1150}" destId="{9BD496C7-089E-40FA-BCB4-69465F41B4E4}" srcOrd="0" destOrd="0" presId="urn:microsoft.com/office/officeart/2005/8/layout/chevron2"/>
    <dgm:cxn modelId="{538CE59E-3B80-4824-9B32-5B95D7639FFC}" srcId="{15D1F2BD-A58F-4FB4-A6F6-EB0BB1F9AE87}" destId="{073FD3D8-6409-4DA4-8F45-A8DB196866B9}" srcOrd="0" destOrd="0" parTransId="{F4BF6B4C-CA05-4AC1-A627-10C072CB3234}" sibTransId="{AA0C2981-DDD8-4ED8-87FA-AE067FB3AC69}"/>
    <dgm:cxn modelId="{FB1A4AB0-B1AF-42FA-AECA-F4E0A9EEFC89}" srcId="{16E9BDAA-565F-4305-AAED-3E012921FB73}" destId="{8BD620CB-89E2-417E-B8A1-34EA6DD0C76D}" srcOrd="3" destOrd="0" parTransId="{6AF08E36-233A-4CA5-BF0C-4D56F29503B4}" sibTransId="{8BA6AAE5-DA61-4B17-AD12-3974A41796E5}"/>
    <dgm:cxn modelId="{CF5AE6BB-F89C-4DAE-84BB-9169FE9CD5C6}" type="presOf" srcId="{15D1F2BD-A58F-4FB4-A6F6-EB0BB1F9AE87}" destId="{8749F192-26AB-4E8C-A9F4-66EEA422978E}" srcOrd="0" destOrd="0" presId="urn:microsoft.com/office/officeart/2005/8/layout/chevron2"/>
    <dgm:cxn modelId="{05F557C5-6925-4A9C-9ECB-56D3D3F1D91A}" srcId="{4331293B-3D5B-4429-A4BE-E95762B7B6F2}" destId="{A220F5F6-CCE4-4379-B573-A0DB4AAE7A10}" srcOrd="0" destOrd="0" parTransId="{E00730BE-9A01-4AA5-89E5-E9C482695D7D}" sibTransId="{47827E68-85CA-4F53-BBBD-A8D7D847EB8C}"/>
    <dgm:cxn modelId="{5F41DBC9-FC41-4F1D-B021-9F81B4DAFB19}" srcId="{16E9BDAA-565F-4305-AAED-3E012921FB73}" destId="{155A7998-6278-4F99-B340-283A570A459F}" srcOrd="1" destOrd="0" parTransId="{EEB107CC-A731-45D6-8D77-B35AC14058BE}" sibTransId="{94A018D9-4520-4C3D-8597-5C5351982572}"/>
    <dgm:cxn modelId="{077E09CB-97DC-4EF1-8627-DF806C09BB20}" type="presOf" srcId="{AFDAFBE5-A0A4-4190-A775-6915E9B05676}" destId="{FC22BB30-4D92-4356-9122-467E64A94AE8}" srcOrd="0" destOrd="0" presId="urn:microsoft.com/office/officeart/2005/8/layout/chevron2"/>
    <dgm:cxn modelId="{610533D1-70B2-4260-9625-8A4BF7DDD5E3}" srcId="{155A7998-6278-4F99-B340-283A570A459F}" destId="{1381F73F-9943-4752-84F6-1DABF56E59D7}" srcOrd="1" destOrd="0" parTransId="{0D9D9DDA-E0F7-4A9D-BB70-89D426248AF0}" sibTransId="{F60BE16A-0FF4-4FE0-8E47-3DB7A564D6FC}"/>
    <dgm:cxn modelId="{1EB30DD7-BE12-4F6A-A2E5-D4F201D86504}" type="presOf" srcId="{155A7998-6278-4F99-B340-283A570A459F}" destId="{11B30FFE-E940-41B3-AD00-0C391E7A87AD}" srcOrd="0" destOrd="0" presId="urn:microsoft.com/office/officeart/2005/8/layout/chevron2"/>
    <dgm:cxn modelId="{86816AE2-D001-493C-B15D-7002B05AF5E8}" type="presOf" srcId="{A220F5F6-CCE4-4379-B573-A0DB4AAE7A10}" destId="{F179228A-BED1-4ADE-960F-8AD08A71527F}" srcOrd="0" destOrd="0" presId="urn:microsoft.com/office/officeart/2005/8/layout/chevron2"/>
    <dgm:cxn modelId="{E41CC2F3-17DB-4EAE-85EC-184E41F81923}" type="presOf" srcId="{16E9BDAA-565F-4305-AAED-3E012921FB73}" destId="{9D98E72A-A524-4663-9A47-F1D186E74679}" srcOrd="0" destOrd="0" presId="urn:microsoft.com/office/officeart/2005/8/layout/chevron2"/>
    <dgm:cxn modelId="{37CB4EF7-CE0F-4191-98FB-E9873865DC9C}" srcId="{8BD620CB-89E2-417E-B8A1-34EA6DD0C76D}" destId="{AFDAFBE5-A0A4-4190-A775-6915E9B05676}" srcOrd="0" destOrd="0" parTransId="{78F1C33D-E8C3-4B46-8701-BBE0D0961640}" sibTransId="{ED096900-01B9-4A26-8751-062B519BF2E1}"/>
    <dgm:cxn modelId="{D95ED8C9-7CE2-4A59-A506-260FEE248A89}" type="presParOf" srcId="{9D98E72A-A524-4663-9A47-F1D186E74679}" destId="{E3A492C3-A3C6-4250-BF3D-7886FC39F706}" srcOrd="0" destOrd="0" presId="urn:microsoft.com/office/officeart/2005/8/layout/chevron2"/>
    <dgm:cxn modelId="{B8CDCED3-911D-4BD8-B28D-16D5B8DF67ED}" type="presParOf" srcId="{E3A492C3-A3C6-4250-BF3D-7886FC39F706}" destId="{8749F192-26AB-4E8C-A9F4-66EEA422978E}" srcOrd="0" destOrd="0" presId="urn:microsoft.com/office/officeart/2005/8/layout/chevron2"/>
    <dgm:cxn modelId="{DE38DA93-CEC9-48FA-814B-1DF909B5B113}" type="presParOf" srcId="{E3A492C3-A3C6-4250-BF3D-7886FC39F706}" destId="{AAAFC3B5-9E1D-4C60-96FA-F4F9A7F555A2}" srcOrd="1" destOrd="0" presId="urn:microsoft.com/office/officeart/2005/8/layout/chevron2"/>
    <dgm:cxn modelId="{71FFE457-D654-4883-BF32-30E7C05E35FC}" type="presParOf" srcId="{9D98E72A-A524-4663-9A47-F1D186E74679}" destId="{B3E72AFC-2B80-484F-999F-2A7F96CAE04D}" srcOrd="1" destOrd="0" presId="urn:microsoft.com/office/officeart/2005/8/layout/chevron2"/>
    <dgm:cxn modelId="{1BDDE0B4-304E-4440-9956-B5518643CB2B}" type="presParOf" srcId="{9D98E72A-A524-4663-9A47-F1D186E74679}" destId="{4788DCC9-E7B5-44B9-A37B-8A4287A6B25C}" srcOrd="2" destOrd="0" presId="urn:microsoft.com/office/officeart/2005/8/layout/chevron2"/>
    <dgm:cxn modelId="{76F8EF53-BC82-48E8-837E-E572095595C6}" type="presParOf" srcId="{4788DCC9-E7B5-44B9-A37B-8A4287A6B25C}" destId="{11B30FFE-E940-41B3-AD00-0C391E7A87AD}" srcOrd="0" destOrd="0" presId="urn:microsoft.com/office/officeart/2005/8/layout/chevron2"/>
    <dgm:cxn modelId="{EA4505F2-52EE-4431-98DC-4E55AD9A2D5B}" type="presParOf" srcId="{4788DCC9-E7B5-44B9-A37B-8A4287A6B25C}" destId="{9BD496C7-089E-40FA-BCB4-69465F41B4E4}" srcOrd="1" destOrd="0" presId="urn:microsoft.com/office/officeart/2005/8/layout/chevron2"/>
    <dgm:cxn modelId="{B84F4B5A-3FB7-4615-B658-6101B29276C2}" type="presParOf" srcId="{9D98E72A-A524-4663-9A47-F1D186E74679}" destId="{2C7DCCC5-0172-49CA-8BAF-ACA5D7EF2432}" srcOrd="3" destOrd="0" presId="urn:microsoft.com/office/officeart/2005/8/layout/chevron2"/>
    <dgm:cxn modelId="{E7515C2A-F8E1-4350-90AC-66B6A326F32C}" type="presParOf" srcId="{9D98E72A-A524-4663-9A47-F1D186E74679}" destId="{B74362B6-AF8C-4B36-8AAE-8576A4E40A3D}" srcOrd="4" destOrd="0" presId="urn:microsoft.com/office/officeart/2005/8/layout/chevron2"/>
    <dgm:cxn modelId="{3B5284FD-2850-461F-9992-7EE24E3F3587}" type="presParOf" srcId="{B74362B6-AF8C-4B36-8AAE-8576A4E40A3D}" destId="{471A7051-9D77-4DF1-9801-4C2116D66773}" srcOrd="0" destOrd="0" presId="urn:microsoft.com/office/officeart/2005/8/layout/chevron2"/>
    <dgm:cxn modelId="{E23CFC72-82BD-4249-B8BA-A449104D5AE4}" type="presParOf" srcId="{B74362B6-AF8C-4B36-8AAE-8576A4E40A3D}" destId="{F179228A-BED1-4ADE-960F-8AD08A71527F}" srcOrd="1" destOrd="0" presId="urn:microsoft.com/office/officeart/2005/8/layout/chevron2"/>
    <dgm:cxn modelId="{F5C07041-8AF5-48D2-B287-3748ABB2DC50}" type="presParOf" srcId="{9D98E72A-A524-4663-9A47-F1D186E74679}" destId="{4E4A40BA-49B8-4395-A80B-4D5C3FBECB8F}" srcOrd="5" destOrd="0" presId="urn:microsoft.com/office/officeart/2005/8/layout/chevron2"/>
    <dgm:cxn modelId="{0F065D67-D044-4ACC-BEF1-F0015354D826}" type="presParOf" srcId="{9D98E72A-A524-4663-9A47-F1D186E74679}" destId="{A9990F1E-94FF-4085-B987-14BA5F6A9CB8}" srcOrd="6" destOrd="0" presId="urn:microsoft.com/office/officeart/2005/8/layout/chevron2"/>
    <dgm:cxn modelId="{4555DB57-C62C-43C7-B4DE-CAB7A2F6BDC1}" type="presParOf" srcId="{A9990F1E-94FF-4085-B987-14BA5F6A9CB8}" destId="{AD869981-1048-482F-97B7-A75C8642C622}" srcOrd="0" destOrd="0" presId="urn:microsoft.com/office/officeart/2005/8/layout/chevron2"/>
    <dgm:cxn modelId="{C1A63DB2-45F8-45BD-940A-306E2B584620}" type="presParOf" srcId="{A9990F1E-94FF-4085-B987-14BA5F6A9CB8}" destId="{FC22BB30-4D92-4356-9122-467E64A94AE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9F192-26AB-4E8C-A9F4-66EEA422978E}">
      <dsp:nvSpPr>
        <dsp:cNvPr id="0" name=""/>
        <dsp:cNvSpPr/>
      </dsp:nvSpPr>
      <dsp:spPr>
        <a:xfrm rot="5400000">
          <a:off x="-248976" y="249631"/>
          <a:ext cx="1659841" cy="11618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rot="-5400000">
        <a:off x="1" y="581600"/>
        <a:ext cx="1161889" cy="497952"/>
      </dsp:txXfrm>
    </dsp:sp>
    <dsp:sp modelId="{AAAFC3B5-9E1D-4C60-96FA-F4F9A7F555A2}">
      <dsp:nvSpPr>
        <dsp:cNvPr id="0" name=""/>
        <dsp:cNvSpPr/>
      </dsp:nvSpPr>
      <dsp:spPr>
        <a:xfrm rot="5400000">
          <a:off x="5229482" y="-4066937"/>
          <a:ext cx="1078897" cy="9214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t>Send the GET request to SpaceX API and d</a:t>
          </a:r>
          <a:r>
            <a:rPr lang="en-US" sz="2800" b="0" i="0" kern="1200" dirty="0"/>
            <a:t>ecode the response content as a Json</a:t>
          </a:r>
          <a:endParaRPr lang="en-US" sz="2800" kern="1200" dirty="0"/>
        </a:p>
      </dsp:txBody>
      <dsp:txXfrm rot="-5400000">
        <a:off x="1161890" y="53322"/>
        <a:ext cx="9161415" cy="973563"/>
      </dsp:txXfrm>
    </dsp:sp>
    <dsp:sp modelId="{11B30FFE-E940-41B3-AD00-0C391E7A87AD}">
      <dsp:nvSpPr>
        <dsp:cNvPr id="0" name=""/>
        <dsp:cNvSpPr/>
      </dsp:nvSpPr>
      <dsp:spPr>
        <a:xfrm rot="5400000">
          <a:off x="-248976" y="1715917"/>
          <a:ext cx="1659841" cy="11618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rot="-5400000">
        <a:off x="1" y="2047886"/>
        <a:ext cx="1161889" cy="497952"/>
      </dsp:txXfrm>
    </dsp:sp>
    <dsp:sp modelId="{9BD496C7-089E-40FA-BCB4-69465F41B4E4}">
      <dsp:nvSpPr>
        <dsp:cNvPr id="0" name=""/>
        <dsp:cNvSpPr/>
      </dsp:nvSpPr>
      <dsp:spPr>
        <a:xfrm rot="5400000">
          <a:off x="5229482" y="-2600651"/>
          <a:ext cx="1078897" cy="9214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Turn Json file into a Pandas data frame</a:t>
          </a:r>
          <a:endParaRPr lang="en-US" sz="2800" kern="1200" dirty="0"/>
        </a:p>
      </dsp:txBody>
      <dsp:txXfrm rot="-5400000">
        <a:off x="1161890" y="1519608"/>
        <a:ext cx="9161415" cy="973563"/>
      </dsp:txXfrm>
    </dsp:sp>
    <dsp:sp modelId="{471A7051-9D77-4DF1-9801-4C2116D66773}">
      <dsp:nvSpPr>
        <dsp:cNvPr id="0" name=""/>
        <dsp:cNvSpPr/>
      </dsp:nvSpPr>
      <dsp:spPr>
        <a:xfrm rot="5400000">
          <a:off x="-248976" y="3182202"/>
          <a:ext cx="1659841" cy="11618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rot="-5400000">
        <a:off x="1" y="3514171"/>
        <a:ext cx="1161889" cy="497952"/>
      </dsp:txXfrm>
    </dsp:sp>
    <dsp:sp modelId="{F179228A-BED1-4ADE-960F-8AD08A71527F}">
      <dsp:nvSpPr>
        <dsp:cNvPr id="0" name=""/>
        <dsp:cNvSpPr/>
      </dsp:nvSpPr>
      <dsp:spPr>
        <a:xfrm rot="5400000">
          <a:off x="5229482" y="-1134366"/>
          <a:ext cx="1078897" cy="9214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Filter the data to only include Falcon 9 launches</a:t>
          </a:r>
          <a:endParaRPr lang="en-US" sz="2800" kern="1200" dirty="0"/>
        </a:p>
      </dsp:txBody>
      <dsp:txXfrm rot="-5400000">
        <a:off x="1161890" y="2985893"/>
        <a:ext cx="9161415" cy="973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9F192-26AB-4E8C-A9F4-66EEA422978E}">
      <dsp:nvSpPr>
        <dsp:cNvPr id="0" name=""/>
        <dsp:cNvSpPr/>
      </dsp:nvSpPr>
      <dsp:spPr>
        <a:xfrm rot="5400000">
          <a:off x="-210016" y="257499"/>
          <a:ext cx="1400112" cy="9800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rot="-5400000">
        <a:off x="1" y="537521"/>
        <a:ext cx="980078" cy="420034"/>
      </dsp:txXfrm>
    </dsp:sp>
    <dsp:sp modelId="{AAAFC3B5-9E1D-4C60-96FA-F4F9A7F555A2}">
      <dsp:nvSpPr>
        <dsp:cNvPr id="0" name=""/>
        <dsp:cNvSpPr/>
      </dsp:nvSpPr>
      <dsp:spPr>
        <a:xfrm rot="5400000">
          <a:off x="5154846" y="-4174645"/>
          <a:ext cx="1004793" cy="93543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t>Request the Falcon9 Launch Wiki page from its </a:t>
          </a:r>
          <a:r>
            <a:rPr lang="en-US" sz="2800" kern="1200" dirty="0">
              <a:hlinkClick xmlns:r="http://schemas.openxmlformats.org/officeDocument/2006/relationships" r:id="rId1"/>
            </a:rPr>
            <a:t>URL</a:t>
          </a:r>
          <a:r>
            <a:rPr lang="en-US" sz="2800" kern="1200" dirty="0"/>
            <a:t> </a:t>
          </a:r>
        </a:p>
      </dsp:txBody>
      <dsp:txXfrm rot="-5400000">
        <a:off x="980078" y="49173"/>
        <a:ext cx="9305279" cy="906693"/>
      </dsp:txXfrm>
    </dsp:sp>
    <dsp:sp modelId="{11B30FFE-E940-41B3-AD00-0C391E7A87AD}">
      <dsp:nvSpPr>
        <dsp:cNvPr id="0" name=""/>
        <dsp:cNvSpPr/>
      </dsp:nvSpPr>
      <dsp:spPr>
        <a:xfrm rot="5400000">
          <a:off x="-210016" y="1463271"/>
          <a:ext cx="1400112" cy="9800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5400000">
        <a:off x="1" y="1743293"/>
        <a:ext cx="980078" cy="420034"/>
      </dsp:txXfrm>
    </dsp:sp>
    <dsp:sp modelId="{9BD496C7-089E-40FA-BCB4-69465F41B4E4}">
      <dsp:nvSpPr>
        <dsp:cNvPr id="0" name=""/>
        <dsp:cNvSpPr/>
      </dsp:nvSpPr>
      <dsp:spPr>
        <a:xfrm rot="5400000">
          <a:off x="5202206" y="-2968873"/>
          <a:ext cx="910073" cy="93543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Extract the HTML table containing Falcon 9 launch records</a:t>
          </a:r>
          <a:endParaRPr lang="en-US" sz="2800" kern="1200" dirty="0"/>
        </a:p>
      </dsp:txBody>
      <dsp:txXfrm rot="-5400000">
        <a:off x="980078" y="1297681"/>
        <a:ext cx="9309903" cy="821221"/>
      </dsp:txXfrm>
    </dsp:sp>
    <dsp:sp modelId="{471A7051-9D77-4DF1-9801-4C2116D66773}">
      <dsp:nvSpPr>
        <dsp:cNvPr id="0" name=""/>
        <dsp:cNvSpPr/>
      </dsp:nvSpPr>
      <dsp:spPr>
        <a:xfrm rot="5400000">
          <a:off x="-210016" y="2669042"/>
          <a:ext cx="1400112" cy="98007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5400000">
        <a:off x="1" y="2949064"/>
        <a:ext cx="980078" cy="420034"/>
      </dsp:txXfrm>
    </dsp:sp>
    <dsp:sp modelId="{F179228A-BED1-4ADE-960F-8AD08A71527F}">
      <dsp:nvSpPr>
        <dsp:cNvPr id="0" name=""/>
        <dsp:cNvSpPr/>
      </dsp:nvSpPr>
      <dsp:spPr>
        <a:xfrm rot="5400000">
          <a:off x="5202206" y="-1763101"/>
          <a:ext cx="910073" cy="93543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Parse the table and convert it into a Pandas data frame</a:t>
          </a:r>
          <a:endParaRPr lang="en-US" sz="2800" kern="1200" dirty="0"/>
        </a:p>
      </dsp:txBody>
      <dsp:txXfrm rot="-5400000">
        <a:off x="980078" y="2503453"/>
        <a:ext cx="9309903" cy="8212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9F192-26AB-4E8C-A9F4-66EEA422978E}">
      <dsp:nvSpPr>
        <dsp:cNvPr id="0" name=""/>
        <dsp:cNvSpPr/>
      </dsp:nvSpPr>
      <dsp:spPr>
        <a:xfrm rot="5400000">
          <a:off x="-180484" y="224732"/>
          <a:ext cx="1203232" cy="84226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rot="-5400000">
        <a:off x="1" y="465378"/>
        <a:ext cx="842262" cy="360970"/>
      </dsp:txXfrm>
    </dsp:sp>
    <dsp:sp modelId="{AAAFC3B5-9E1D-4C60-96FA-F4F9A7F555A2}">
      <dsp:nvSpPr>
        <dsp:cNvPr id="0" name=""/>
        <dsp:cNvSpPr/>
      </dsp:nvSpPr>
      <dsp:spPr>
        <a:xfrm rot="5400000">
          <a:off x="5247180" y="-4401370"/>
          <a:ext cx="863502" cy="96733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Font typeface="Arial" panose="020B0604020202020204" pitchFamily="34" charset="0"/>
            <a:buChar char="•"/>
          </a:pPr>
          <a:r>
            <a:rPr lang="en-US" sz="2800" kern="1200" dirty="0"/>
            <a:t>Handle missing values</a:t>
          </a:r>
        </a:p>
      </dsp:txBody>
      <dsp:txXfrm rot="-5400000">
        <a:off x="842263" y="45700"/>
        <a:ext cx="9631184" cy="779196"/>
      </dsp:txXfrm>
    </dsp:sp>
    <dsp:sp modelId="{11B30FFE-E940-41B3-AD00-0C391E7A87AD}">
      <dsp:nvSpPr>
        <dsp:cNvPr id="0" name=""/>
        <dsp:cNvSpPr/>
      </dsp:nvSpPr>
      <dsp:spPr>
        <a:xfrm rot="5400000">
          <a:off x="-180484" y="1338131"/>
          <a:ext cx="1203232" cy="84226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5400000">
        <a:off x="1" y="1578777"/>
        <a:ext cx="842262" cy="360970"/>
      </dsp:txXfrm>
    </dsp:sp>
    <dsp:sp modelId="{9BD496C7-089E-40FA-BCB4-69465F41B4E4}">
      <dsp:nvSpPr>
        <dsp:cNvPr id="0" name=""/>
        <dsp:cNvSpPr/>
      </dsp:nvSpPr>
      <dsp:spPr>
        <a:xfrm rot="5400000">
          <a:off x="5235824" y="-3287971"/>
          <a:ext cx="886214" cy="96733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Calculate the number and occurrence of each orbit</a:t>
          </a:r>
          <a:endParaRPr lang="en-US" sz="2800" kern="1200" dirty="0"/>
        </a:p>
        <a:p>
          <a:pPr marL="285750" lvl="1" indent="-285750" algn="l" defTabSz="1244600">
            <a:lnSpc>
              <a:spcPct val="90000"/>
            </a:lnSpc>
            <a:spcBef>
              <a:spcPct val="0"/>
            </a:spcBef>
            <a:spcAft>
              <a:spcPct val="15000"/>
            </a:spcAft>
            <a:buChar char="•"/>
          </a:pPr>
          <a:r>
            <a:rPr lang="en-US" sz="2800" b="0" i="0" kern="1200" dirty="0"/>
            <a:t>Compute</a:t>
          </a:r>
          <a:r>
            <a:rPr lang="en-US" sz="2800" kern="1200" dirty="0">
              <a:solidFill>
                <a:prstClr val="black">
                  <a:hueOff val="0"/>
                  <a:satOff val="0"/>
                  <a:lumOff val="0"/>
                  <a:alphaOff val="0"/>
                </a:prstClr>
              </a:solidFill>
              <a:latin typeface="Calibri" panose="020F0502020204030204"/>
              <a:ea typeface="+mn-ea"/>
              <a:cs typeface="+mn-cs"/>
            </a:rPr>
            <a:t> the number of launches on each orbit</a:t>
          </a:r>
          <a:endParaRPr lang="en-US" sz="2800" kern="1200" dirty="0"/>
        </a:p>
      </dsp:txBody>
      <dsp:txXfrm rot="-5400000">
        <a:off x="842263" y="1148851"/>
        <a:ext cx="9630076" cy="799692"/>
      </dsp:txXfrm>
    </dsp:sp>
    <dsp:sp modelId="{471A7051-9D77-4DF1-9801-4C2116D66773}">
      <dsp:nvSpPr>
        <dsp:cNvPr id="0" name=""/>
        <dsp:cNvSpPr/>
      </dsp:nvSpPr>
      <dsp:spPr>
        <a:xfrm rot="5400000">
          <a:off x="-180484" y="2399474"/>
          <a:ext cx="1203232" cy="84226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rot="-5400000">
        <a:off x="1" y="2640120"/>
        <a:ext cx="842262" cy="360970"/>
      </dsp:txXfrm>
    </dsp:sp>
    <dsp:sp modelId="{F179228A-BED1-4ADE-960F-8AD08A71527F}">
      <dsp:nvSpPr>
        <dsp:cNvPr id="0" name=""/>
        <dsp:cNvSpPr/>
      </dsp:nvSpPr>
      <dsp:spPr>
        <a:xfrm rot="5400000">
          <a:off x="5287880" y="-2246924"/>
          <a:ext cx="782100" cy="96733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Calculate the number and occurrence of mission outcome of the orbits</a:t>
          </a:r>
          <a:endParaRPr lang="en-US" sz="2800" kern="1200" dirty="0"/>
        </a:p>
      </dsp:txBody>
      <dsp:txXfrm rot="-5400000">
        <a:off x="842262" y="2236873"/>
        <a:ext cx="9635158" cy="705742"/>
      </dsp:txXfrm>
    </dsp:sp>
    <dsp:sp modelId="{AD869981-1048-482F-97B7-A75C8642C622}">
      <dsp:nvSpPr>
        <dsp:cNvPr id="0" name=""/>
        <dsp:cNvSpPr/>
      </dsp:nvSpPr>
      <dsp:spPr>
        <a:xfrm rot="5400000">
          <a:off x="-180484" y="3516299"/>
          <a:ext cx="1203232" cy="84226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rot="-5400000">
        <a:off x="1" y="3756945"/>
        <a:ext cx="842262" cy="360970"/>
      </dsp:txXfrm>
    </dsp:sp>
    <dsp:sp modelId="{FC22BB30-4D92-4356-9122-467E64A94AE8}">
      <dsp:nvSpPr>
        <dsp:cNvPr id="0" name=""/>
        <dsp:cNvSpPr/>
      </dsp:nvSpPr>
      <dsp:spPr>
        <a:xfrm rot="5400000">
          <a:off x="5232398" y="-1109803"/>
          <a:ext cx="893065" cy="967333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0" i="0" kern="1200" dirty="0"/>
            <a:t>Create a new binary variable, named Class, representing the outcome of each launch (1: successful landing; 0: otherwise)</a:t>
          </a:r>
          <a:endParaRPr lang="en-US" sz="2800" kern="1200" dirty="0"/>
        </a:p>
      </dsp:txBody>
      <dsp:txXfrm rot="-5400000">
        <a:off x="842262" y="3323929"/>
        <a:ext cx="9629741" cy="8058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66285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02566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72853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743425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19435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yaDataAnalyst/IBM-SpaceX-Capstone-Project/blob/main/Week_1_Part_3_Data_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yaDataAnalyst/IBM-SpaceX-Capstone-Project/blob/main/Week_2_Part_2_SQL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yaDataAnalyst/IBM-SpaceX-Capstone-Project/blob/main/Week_3_Part_1_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yaDataAnalyst/IBM-SpaceX-Capstone-Project/blob/main/Week_3_Part_2_Building_Interactive_Dashboard_with_Ploty_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4_Machine_Learning_Prediction_lab.ipynb"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1_Exploring_and_Preparing_Data.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2_Part_2_SQL_sqllite.ipynb"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MayaDataAnalyst/IBM-SpaceX-Capstone-Project/blob/main/Week_3_Part_1_Interactive_Visual_Analytics_with_Folium.ipynb"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github.com/MayaDataAnalyst/IBM-SpaceX-Capstone-Project/blob/main/Week_3_Part_1_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ayaDataAnalyst/IBM-SpaceX-Capstone-Project/blob/main/Week_3_Part_1_Interactive_Visual_Analytics_with_Folium.ipynb" TargetMode="Externa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ayaDataAnalyst/IBM-SpaceX-Capstone-Project/blob/main/Week_3_Part_1_Interactive_Visual_Analytics_with_Folium.ipynb" TargetMode="Externa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3_Part_2_Building_Interactive_Dashboard_with_Ploty_Dash.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MayaDataAnalyst/IBM-SpaceX-Capstone-Project/blob/main/Week_3_Part_2_Building_Interactive_Dashboard_with_Ploty_Dash.ipynb" TargetMode="Externa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MayaDataAnalyst/IBM-SpaceX-Capstone-Project/blob/main/Week_3_Part_2_Building_Interactive_Dashboard_with_Ploty_Dash.ipynb" TargetMode="Externa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ayaDataAnalyst/IBM-SpaceX-Capstone-Project/blob/main/Week_4_Machine_Learning_Prediction_lab.ipynb" TargetMode="Externa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yaDataAnalyst/IBM-SpaceX-Capstone-Project/blob/main/Week_4_Machine_Learning_Prediction_lab.ipynb"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ayaDataAnalyst/IBM-SpaceX-Capstone-Project/blob/main/Week_1_Part_1_Collecting_the_Data.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yaDataAnalyst/IBM-SpaceX-Capstone-Project/blob/main/Week_1_Part_2_Web_scraping.ipynb" TargetMode="External"/><Relationship Id="rId7" Type="http://schemas.openxmlformats.org/officeDocument/2006/relationships/diagramColors" Target="../diagrams/colors2.xml"/><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Mehdi Hosseinpour</a:t>
            </a:r>
          </a:p>
          <a:p>
            <a:r>
              <a:rPr lang="en-US" dirty="0">
                <a:solidFill>
                  <a:schemeClr val="bg2"/>
                </a:solidFill>
                <a:latin typeface="Abadi" panose="020B0604020104020204" pitchFamily="34" charset="0"/>
                <a:ea typeface="SF Pro" pitchFamily="2" charset="0"/>
                <a:cs typeface="SF Pro" pitchFamily="2" charset="0"/>
              </a:rPr>
              <a:t>04/19/2025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 Placeholder 2">
            <a:extLst>
              <a:ext uri="{FF2B5EF4-FFF2-40B4-BE49-F238E27FC236}">
                <a16:creationId xmlns:a16="http://schemas.microsoft.com/office/drawing/2014/main" id="{17D2DCB8-702F-2DBC-1639-E1BD0C6872B5}"/>
              </a:ext>
            </a:extLst>
          </p:cNvPr>
          <p:cNvSpPr txBox="1">
            <a:spLocks/>
          </p:cNvSpPr>
          <p:nvPr/>
        </p:nvSpPr>
        <p:spPr>
          <a:xfrm>
            <a:off x="1507971" y="5865595"/>
            <a:ext cx="1969258" cy="695208"/>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3"/>
              </a:rPr>
              <a:t>GitHub URL</a:t>
            </a:r>
            <a:endParaRPr lang="en-US" sz="2400" b="1" dirty="0">
              <a:solidFill>
                <a:schemeClr val="accent3">
                  <a:lumMod val="25000"/>
                </a:schemeClr>
              </a:solidFill>
              <a:latin typeface="Abadi" panose="020B0604020104020204" pitchFamily="34" charset="0"/>
            </a:endParaRPr>
          </a:p>
        </p:txBody>
      </p:sp>
      <p:graphicFrame>
        <p:nvGraphicFramePr>
          <p:cNvPr id="7" name="Diagram 6">
            <a:extLst>
              <a:ext uri="{FF2B5EF4-FFF2-40B4-BE49-F238E27FC236}">
                <a16:creationId xmlns:a16="http://schemas.microsoft.com/office/drawing/2014/main" id="{76A4B7BF-11E3-88AD-90F6-1C15901F5FD2}"/>
              </a:ext>
            </a:extLst>
          </p:cNvPr>
          <p:cNvGraphicFramePr/>
          <p:nvPr>
            <p:extLst>
              <p:ext uri="{D42A27DB-BD31-4B8C-83A1-F6EECF244321}">
                <p14:modId xmlns:p14="http://schemas.microsoft.com/office/powerpoint/2010/main" val="2586128048"/>
              </p:ext>
            </p:extLst>
          </p:nvPr>
        </p:nvGraphicFramePr>
        <p:xfrm>
          <a:off x="770010" y="1336194"/>
          <a:ext cx="10515600" cy="4542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&amp; Feature Engineering</a:t>
            </a:r>
          </a:p>
        </p:txBody>
      </p:sp>
      <p:sp>
        <p:nvSpPr>
          <p:cNvPr id="9" name="Text Placeholder 2">
            <a:extLst>
              <a:ext uri="{FF2B5EF4-FFF2-40B4-BE49-F238E27FC236}">
                <a16:creationId xmlns:a16="http://schemas.microsoft.com/office/drawing/2014/main" id="{B8D7225F-5631-4D34-5869-5EBC6002E286}"/>
              </a:ext>
            </a:extLst>
          </p:cNvPr>
          <p:cNvSpPr txBox="1">
            <a:spLocks/>
          </p:cNvSpPr>
          <p:nvPr/>
        </p:nvSpPr>
        <p:spPr>
          <a:xfrm>
            <a:off x="610684" y="6083634"/>
            <a:ext cx="1904130"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4"/>
              </a:rPr>
              <a:t>GitHub URL</a:t>
            </a:r>
            <a:endParaRPr lang="en-US" sz="2400" b="1" dirty="0">
              <a:solidFill>
                <a:schemeClr val="accent3">
                  <a:lumMod val="25000"/>
                </a:schemeClr>
              </a:solidFill>
              <a:latin typeface="Abadi" panose="020B0604020104020204" pitchFamily="34" charset="0"/>
            </a:endParaRPr>
          </a:p>
        </p:txBody>
      </p:sp>
      <p:sp>
        <p:nvSpPr>
          <p:cNvPr id="10" name="Content Placeholder 4">
            <a:extLst>
              <a:ext uri="{FF2B5EF4-FFF2-40B4-BE49-F238E27FC236}">
                <a16:creationId xmlns:a16="http://schemas.microsoft.com/office/drawing/2014/main" id="{F00AC1D9-44E6-F86A-18A7-831A552B979D}"/>
              </a:ext>
            </a:extLst>
          </p:cNvPr>
          <p:cNvSpPr txBox="1">
            <a:spLocks/>
          </p:cNvSpPr>
          <p:nvPr/>
        </p:nvSpPr>
        <p:spPr>
          <a:xfrm>
            <a:off x="610684" y="1418622"/>
            <a:ext cx="5325989" cy="4606951"/>
          </a:xfrm>
          <a:prstGeom prst="rect">
            <a:avLst/>
          </a:prstGeom>
          <a:solidFill>
            <a:schemeClr val="accent2">
              <a:lumMod val="20000"/>
              <a:lumOff val="80000"/>
              <a:alpha val="37000"/>
            </a:schemeClr>
          </a:solidFill>
          <a:ln>
            <a:solidFill>
              <a:schemeClr val="accent2">
                <a:lumMod val="40000"/>
                <a:lumOff val="60000"/>
              </a:schemeClr>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Seaborn </a:t>
            </a:r>
            <a:r>
              <a:rPr lang="en-US" b="1" i="1" dirty="0" err="1"/>
              <a:t>catplot</a:t>
            </a:r>
            <a:r>
              <a:rPr lang="en-US" b="1" dirty="0"/>
              <a:t> to Visualize:</a:t>
            </a:r>
          </a:p>
          <a:p>
            <a:pPr algn="just"/>
            <a:r>
              <a:rPr lang="en-US" sz="2400" dirty="0"/>
              <a:t>Launch Site vs. Flight Number, grouped by Landing Outcome (Class 0 = Failure, Class 1 = Success)</a:t>
            </a:r>
          </a:p>
          <a:p>
            <a:r>
              <a:rPr lang="en-US" sz="2400" dirty="0"/>
              <a:t>Flight Number vs. Orbit type, grouped by Landing Outcome</a:t>
            </a:r>
          </a:p>
          <a:p>
            <a:endParaRPr lang="en-US" sz="200" dirty="0"/>
          </a:p>
          <a:p>
            <a:pPr marL="0" indent="0">
              <a:buNone/>
            </a:pPr>
            <a:r>
              <a:rPr lang="en-US" b="1" dirty="0"/>
              <a:t>Seaborn </a:t>
            </a:r>
            <a:r>
              <a:rPr lang="en-US" b="1" i="1" dirty="0"/>
              <a:t>scatterplot</a:t>
            </a:r>
            <a:r>
              <a:rPr lang="en-US" b="1" dirty="0"/>
              <a:t> to Visualize:</a:t>
            </a:r>
          </a:p>
          <a:p>
            <a:r>
              <a:rPr lang="en-US" sz="2400" dirty="0"/>
              <a:t>Payload Mass vs. Launch Site, grouped by Landing Outcome</a:t>
            </a:r>
          </a:p>
          <a:p>
            <a:r>
              <a:rPr lang="en-US" sz="2400" dirty="0"/>
              <a:t>Payload Mass vs. Orbit type, grouped by Landing Outcome</a:t>
            </a:r>
          </a:p>
        </p:txBody>
      </p:sp>
      <p:sp>
        <p:nvSpPr>
          <p:cNvPr id="11" name="Content Placeholder 4">
            <a:extLst>
              <a:ext uri="{FF2B5EF4-FFF2-40B4-BE49-F238E27FC236}">
                <a16:creationId xmlns:a16="http://schemas.microsoft.com/office/drawing/2014/main" id="{B209ABC7-8EB3-910E-695C-2EF641D6A1A7}"/>
              </a:ext>
            </a:extLst>
          </p:cNvPr>
          <p:cNvSpPr txBox="1">
            <a:spLocks/>
          </p:cNvSpPr>
          <p:nvPr/>
        </p:nvSpPr>
        <p:spPr>
          <a:xfrm>
            <a:off x="6186072" y="1398028"/>
            <a:ext cx="5325988" cy="4582263"/>
          </a:xfrm>
          <a:prstGeom prst="rect">
            <a:avLst/>
          </a:prstGeom>
          <a:solidFill>
            <a:schemeClr val="accent6">
              <a:lumMod val="20000"/>
              <a:lumOff val="80000"/>
              <a:alpha val="23000"/>
            </a:schemeClr>
          </a:solidFill>
          <a:ln>
            <a:solidFill>
              <a:schemeClr val="accent6">
                <a:lumMod val="75000"/>
              </a:schemeClr>
            </a:solidFill>
          </a:ln>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Seaborn </a:t>
            </a:r>
            <a:r>
              <a:rPr lang="en-US" b="1" i="1" dirty="0" err="1"/>
              <a:t>barplot</a:t>
            </a:r>
            <a:r>
              <a:rPr lang="en-US" b="1" dirty="0"/>
              <a:t> to Visualize:</a:t>
            </a:r>
          </a:p>
          <a:p>
            <a:r>
              <a:rPr lang="en-US" sz="2400" dirty="0"/>
              <a:t>The relationship between success rate of each orbit type</a:t>
            </a:r>
          </a:p>
          <a:p>
            <a:pPr marL="0" indent="0">
              <a:buNone/>
            </a:pPr>
            <a:endParaRPr lang="en-US" sz="1100" dirty="0"/>
          </a:p>
          <a:p>
            <a:pPr marL="0" indent="0">
              <a:buNone/>
            </a:pPr>
            <a:r>
              <a:rPr lang="en-US" b="1" dirty="0"/>
              <a:t>Seaborn </a:t>
            </a:r>
            <a:r>
              <a:rPr lang="en-US" b="1" i="1" dirty="0" err="1"/>
              <a:t>lineplot</a:t>
            </a:r>
            <a:r>
              <a:rPr lang="en-US" b="1" dirty="0"/>
              <a:t> to Visualize:</a:t>
            </a:r>
          </a:p>
          <a:p>
            <a:r>
              <a:rPr lang="en-US" sz="2400" dirty="0"/>
              <a:t>The launch success yearly trend</a:t>
            </a:r>
          </a:p>
          <a:p>
            <a:pPr marL="0" indent="0">
              <a:buNone/>
            </a:pPr>
            <a:endParaRPr lang="en-US" sz="2000" b="1" dirty="0"/>
          </a:p>
          <a:p>
            <a:pPr marL="0" indent="0">
              <a:buNone/>
            </a:pPr>
            <a:r>
              <a:rPr lang="en-US" b="1" dirty="0"/>
              <a:t>Pandas </a:t>
            </a:r>
            <a:r>
              <a:rPr lang="en-US" b="1" i="1" dirty="0" err="1"/>
              <a:t>get_dummies</a:t>
            </a:r>
            <a:r>
              <a:rPr lang="en-US" b="1" i="1" dirty="0"/>
              <a:t> </a:t>
            </a:r>
            <a:r>
              <a:rPr lang="en-US" b="1" dirty="0"/>
              <a:t>Function:</a:t>
            </a:r>
          </a:p>
          <a:p>
            <a:r>
              <a:rPr lang="en-US" sz="2400" dirty="0"/>
              <a:t>Create dummy variables for categorical columns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0306"/>
            <a:ext cx="9745589" cy="4822064"/>
          </a:xfrm>
          <a:prstGeom prst="rect">
            <a:avLst/>
          </a:prstGeom>
        </p:spPr>
        <p:txBody>
          <a:bodyPr lIns="91440" tIns="45720" rIns="91440" bIns="45720" anchor="t"/>
          <a:lstStyle/>
          <a:p>
            <a:pPr marL="0" indent="0">
              <a:buNone/>
            </a:pPr>
            <a:r>
              <a:rPr lang="en-US" b="1" dirty="0"/>
              <a:t>SQL queries were executed to:</a:t>
            </a:r>
          </a:p>
          <a:p>
            <a:r>
              <a:rPr lang="en-US" sz="2400" dirty="0"/>
              <a:t>Display the names of the unique launch sites in the space mission</a:t>
            </a:r>
          </a:p>
          <a:p>
            <a:r>
              <a:rPr lang="en-US" sz="2400" dirty="0"/>
              <a:t>Display 5 records where launch sites begin with the string 'CCA'</a:t>
            </a:r>
          </a:p>
          <a:p>
            <a:r>
              <a:rPr lang="en-US" sz="2400" dirty="0"/>
              <a:t>Display the total payload mass carried by boosters launched by NASA (CRS)</a:t>
            </a:r>
          </a:p>
          <a:p>
            <a:r>
              <a:rPr lang="en-US" sz="2400" dirty="0"/>
              <a:t>Display average payload mass carried by booster version F9 v1.1</a:t>
            </a:r>
          </a:p>
          <a:p>
            <a:r>
              <a:rPr lang="en-US" sz="2400" dirty="0"/>
              <a:t>List the date when the first successful landing outcome in ground pad was achieved</a:t>
            </a:r>
          </a:p>
          <a:p>
            <a:r>
              <a:rPr lang="en-US" sz="2400" dirty="0"/>
              <a:t>List the total number of successful and failure mission outcomes</a:t>
            </a:r>
          </a:p>
          <a:p>
            <a:r>
              <a:rPr lang="en-US" sz="2400" dirty="0"/>
              <a:t>List all the booster versions that have carried the maximum payload mass</a:t>
            </a:r>
          </a:p>
          <a:p>
            <a:r>
              <a:rPr lang="en-US" sz="2400" dirty="0"/>
              <a:t>Rank the count of landing outcomes between the date 2010-06-04 and 2017-03-20, in descending order.</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446A4D96-ED55-B1C3-B39E-328C3246034B}"/>
              </a:ext>
            </a:extLst>
          </p:cNvPr>
          <p:cNvSpPr txBox="1">
            <a:spLocks/>
          </p:cNvSpPr>
          <p:nvPr/>
        </p:nvSpPr>
        <p:spPr>
          <a:xfrm>
            <a:off x="6605754" y="5907186"/>
            <a:ext cx="1785687" cy="72997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3"/>
              </a:rPr>
              <a:t>GitHub URL</a:t>
            </a:r>
            <a:endParaRPr lang="en-US" sz="2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307F51F0-B21C-4103-91D4-E21B7E887426}"/>
              </a:ext>
            </a:extLst>
          </p:cNvPr>
          <p:cNvSpPr txBox="1">
            <a:spLocks/>
          </p:cNvSpPr>
          <p:nvPr/>
        </p:nvSpPr>
        <p:spPr>
          <a:xfrm>
            <a:off x="838200" y="5771851"/>
            <a:ext cx="1960938" cy="748466"/>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3"/>
              </a:rPr>
              <a:t>GitHub URL</a:t>
            </a:r>
            <a:endParaRPr lang="en-US" sz="2400" b="1" dirty="0">
              <a:solidFill>
                <a:schemeClr val="accent3">
                  <a:lumMod val="25000"/>
                </a:schemeClr>
              </a:solidFill>
              <a:latin typeface="Abadi" panose="020B0604020104020204" pitchFamily="34" charset="0"/>
            </a:endParaRPr>
          </a:p>
        </p:txBody>
      </p:sp>
      <p:graphicFrame>
        <p:nvGraphicFramePr>
          <p:cNvPr id="7" name="Table 6">
            <a:extLst>
              <a:ext uri="{FF2B5EF4-FFF2-40B4-BE49-F238E27FC236}">
                <a16:creationId xmlns:a16="http://schemas.microsoft.com/office/drawing/2014/main" id="{38920432-2667-4B00-94C3-EF7DC95DE5FB}"/>
              </a:ext>
            </a:extLst>
          </p:cNvPr>
          <p:cNvGraphicFramePr>
            <a:graphicFrameLocks noGrp="1"/>
          </p:cNvGraphicFramePr>
          <p:nvPr>
            <p:extLst>
              <p:ext uri="{D42A27DB-BD31-4B8C-83A1-F6EECF244321}">
                <p14:modId xmlns:p14="http://schemas.microsoft.com/office/powerpoint/2010/main" val="2418025995"/>
              </p:ext>
            </p:extLst>
          </p:nvPr>
        </p:nvGraphicFramePr>
        <p:xfrm>
          <a:off x="838200" y="1413251"/>
          <a:ext cx="10619773" cy="4200620"/>
        </p:xfrm>
        <a:graphic>
          <a:graphicData uri="http://schemas.openxmlformats.org/drawingml/2006/table">
            <a:tbl>
              <a:tblPr firstRow="1" firstCol="1" bandRow="1">
                <a:tableStyleId>{5C22544A-7EE6-4342-B048-85BDC9FD1C3A}</a:tableStyleId>
              </a:tblPr>
              <a:tblGrid>
                <a:gridCol w="2043545">
                  <a:extLst>
                    <a:ext uri="{9D8B030D-6E8A-4147-A177-3AD203B41FA5}">
                      <a16:colId xmlns:a16="http://schemas.microsoft.com/office/drawing/2014/main" val="3990001613"/>
                    </a:ext>
                  </a:extLst>
                </a:gridCol>
                <a:gridCol w="8576228">
                  <a:extLst>
                    <a:ext uri="{9D8B030D-6E8A-4147-A177-3AD203B41FA5}">
                      <a16:colId xmlns:a16="http://schemas.microsoft.com/office/drawing/2014/main" val="2317471229"/>
                    </a:ext>
                  </a:extLst>
                </a:gridCol>
              </a:tblGrid>
              <a:tr h="401212">
                <a:tc>
                  <a:txBody>
                    <a:bodyPr/>
                    <a:lstStyle/>
                    <a:p>
                      <a:pPr marL="0" marR="0" algn="l">
                        <a:lnSpc>
                          <a:spcPct val="100000"/>
                        </a:lnSpc>
                        <a:spcAft>
                          <a:spcPts val="600"/>
                        </a:spcAft>
                        <a:buNone/>
                      </a:pPr>
                      <a:r>
                        <a:rPr lang="en-US" sz="2400" kern="100" dirty="0">
                          <a:effectLst/>
                        </a:rPr>
                        <a:t>Map Object</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00000"/>
                        </a:lnSpc>
                        <a:spcAft>
                          <a:spcPts val="600"/>
                        </a:spcAft>
                        <a:buNone/>
                      </a:pPr>
                      <a:r>
                        <a:rPr lang="en-US" sz="2400" kern="100" dirty="0">
                          <a:effectLst/>
                        </a:rPr>
                        <a:t>Why It Was Used</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49040443"/>
                  </a:ext>
                </a:extLst>
              </a:tr>
              <a:tr h="401212">
                <a:tc>
                  <a:txBody>
                    <a:bodyPr/>
                    <a:lstStyle/>
                    <a:p>
                      <a:pPr marL="0" marR="0" algn="l">
                        <a:lnSpc>
                          <a:spcPct val="100000"/>
                        </a:lnSpc>
                        <a:spcAft>
                          <a:spcPts val="600"/>
                        </a:spcAft>
                        <a:buNone/>
                      </a:pP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Marker</a:t>
                      </a:r>
                    </a:p>
                  </a:txBody>
                  <a:tcPr marL="68580" marR="68580" marT="0" marB="0" anchor="ctr"/>
                </a:tc>
                <a:tc>
                  <a:txBody>
                    <a:bodyPr/>
                    <a:lstStyle/>
                    <a:p>
                      <a:pPr marL="0" marR="0" algn="l">
                        <a:lnSpc>
                          <a:spcPct val="100000"/>
                        </a:lnSpc>
                        <a:spcAft>
                          <a:spcPts val="600"/>
                        </a:spcAft>
                        <a:buNone/>
                      </a:pPr>
                      <a:r>
                        <a:rPr lang="en-US" sz="2400" kern="100" dirty="0">
                          <a:effectLst/>
                        </a:rPr>
                        <a:t>To highlight key launch sites, landing sites, or observation points on the map</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5900300"/>
                  </a:ext>
                </a:extLst>
              </a:tr>
              <a:tr h="401212">
                <a:tc>
                  <a:txBody>
                    <a:bodyPr/>
                    <a:lstStyle/>
                    <a:p>
                      <a:pPr marL="0" marR="0" algn="l">
                        <a:lnSpc>
                          <a:spcPct val="100000"/>
                        </a:lnSpc>
                        <a:spcAft>
                          <a:spcPts val="600"/>
                        </a:spcAft>
                        <a:buNone/>
                      </a:pP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Circle</a:t>
                      </a:r>
                    </a:p>
                  </a:txBody>
                  <a:tcPr marL="68580" marR="68580" marT="0" marB="0" anchor="ctr"/>
                </a:tc>
                <a:tc>
                  <a:txBody>
                    <a:bodyPr/>
                    <a:lstStyle/>
                    <a:p>
                      <a:pPr marL="0" marR="0" algn="l">
                        <a:lnSpc>
                          <a:spcPct val="100000"/>
                        </a:lnSpc>
                        <a:spcAft>
                          <a:spcPts val="600"/>
                        </a:spcAft>
                        <a:buNone/>
                      </a:pPr>
                      <a:r>
                        <a:rPr lang="en-US" sz="2400" kern="100" dirty="0">
                          <a:effectLst/>
                        </a:rPr>
                        <a:t>To display launch site vicinities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73021129"/>
                  </a:ext>
                </a:extLst>
              </a:tr>
              <a:tr h="401212">
                <a:tc>
                  <a:txBody>
                    <a:bodyPr/>
                    <a:lstStyle/>
                    <a:p>
                      <a:pPr marL="0" marR="0" algn="l">
                        <a:lnSpc>
                          <a:spcPct val="100000"/>
                        </a:lnSpc>
                        <a:spcAft>
                          <a:spcPts val="600"/>
                        </a:spcAft>
                        <a:buNone/>
                      </a:pP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CircleMarker</a:t>
                      </a:r>
                      <a:endPar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00000"/>
                        </a:lnSpc>
                        <a:spcAft>
                          <a:spcPts val="600"/>
                        </a:spcAft>
                        <a:buNone/>
                      </a:pPr>
                      <a:r>
                        <a:rPr lang="en-US" sz="2400" kern="100" dirty="0">
                          <a:effectLst/>
                        </a:rPr>
                        <a:t>For plotting dense points like landing sites grouped by landing outcome</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3745999"/>
                  </a:ext>
                </a:extLst>
              </a:tr>
              <a:tr h="401212">
                <a:tc>
                  <a:txBody>
                    <a:bodyPr/>
                    <a:lstStyle/>
                    <a:p>
                      <a:pPr marL="0" marR="0" algn="l">
                        <a:lnSpc>
                          <a:spcPct val="100000"/>
                        </a:lnSpc>
                        <a:spcAft>
                          <a:spcPts val="600"/>
                        </a:spcAft>
                        <a:buNone/>
                      </a:pP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Polyline</a:t>
                      </a:r>
                    </a:p>
                  </a:txBody>
                  <a:tcPr marL="68580" marR="68580" marT="0" marB="0" anchor="ctr"/>
                </a:tc>
                <a:tc>
                  <a:txBody>
                    <a:bodyPr/>
                    <a:lstStyle/>
                    <a:p>
                      <a:pPr marL="0" marR="0" algn="l">
                        <a:lnSpc>
                          <a:spcPct val="100000"/>
                        </a:lnSpc>
                        <a:spcAft>
                          <a:spcPts val="600"/>
                        </a:spcAft>
                        <a:buNone/>
                      </a:pPr>
                      <a:r>
                        <a:rPr lang="en-US" sz="2400" kern="100" dirty="0">
                          <a:effectLst/>
                        </a:rPr>
                        <a:t>To represent flight paths or the trajectory of a rocket launch</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31122280"/>
                  </a:ext>
                </a:extLst>
              </a:tr>
              <a:tr h="474386">
                <a:tc>
                  <a:txBody>
                    <a:bodyPr/>
                    <a:lstStyle/>
                    <a:p>
                      <a:pPr marL="0" marR="0" algn="l">
                        <a:lnSpc>
                          <a:spcPct val="100000"/>
                        </a:lnSpc>
                        <a:spcAft>
                          <a:spcPts val="600"/>
                        </a:spcAft>
                        <a:buNone/>
                      </a:pP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Popup</a:t>
                      </a:r>
                    </a:p>
                  </a:txBody>
                  <a:tcPr marL="68580" marR="68580" marT="0" marB="0" anchor="ctr"/>
                </a:tc>
                <a:tc>
                  <a:txBody>
                    <a:bodyPr/>
                    <a:lstStyle/>
                    <a:p>
                      <a:pPr marL="0" marR="0" algn="l">
                        <a:lnSpc>
                          <a:spcPct val="100000"/>
                        </a:lnSpc>
                        <a:spcAft>
                          <a:spcPts val="600"/>
                        </a:spcAft>
                        <a:buNone/>
                      </a:pPr>
                      <a:r>
                        <a:rPr lang="en-US" sz="2400" kern="100" dirty="0">
                          <a:effectLst/>
                        </a:rPr>
                        <a:t>To provide more detailed information such as site name, or landing outcome (0, 1)</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71401476"/>
                  </a:ext>
                </a:extLst>
              </a:tr>
              <a:tr h="401212">
                <a:tc>
                  <a:txBody>
                    <a:bodyPr/>
                    <a:lstStyle/>
                    <a:p>
                      <a:pPr marL="0" marR="0" algn="l">
                        <a:lnSpc>
                          <a:spcPct val="100000"/>
                        </a:lnSpc>
                        <a:spcAft>
                          <a:spcPts val="600"/>
                        </a:spcAft>
                        <a:buNone/>
                      </a:pP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MarkerCluster</a:t>
                      </a:r>
                      <a:endPar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00000"/>
                        </a:lnSpc>
                        <a:spcAft>
                          <a:spcPts val="600"/>
                        </a:spcAft>
                        <a:buNone/>
                      </a:pPr>
                      <a:r>
                        <a:rPr lang="en-US" sz="2400" kern="100" dirty="0">
                          <a:solidFill>
                            <a:schemeClr val="dk1"/>
                          </a:solidFill>
                          <a:effectLst/>
                          <a:latin typeface="+mn-lt"/>
                          <a:ea typeface="+mn-ea"/>
                          <a:cs typeface="+mn-cs"/>
                        </a:rPr>
                        <a:t>To visualizing multiple markers on the map</a:t>
                      </a:r>
                    </a:p>
                  </a:txBody>
                  <a:tcPr marL="68580" marR="68580" marT="0" marB="0" anchor="ctr"/>
                </a:tc>
                <a:extLst>
                  <a:ext uri="{0D108BD9-81ED-4DB2-BD59-A6C34878D82A}">
                    <a16:rowId xmlns:a16="http://schemas.microsoft.com/office/drawing/2014/main" val="1521927254"/>
                  </a:ext>
                </a:extLst>
              </a:tr>
              <a:tr h="401212">
                <a:tc>
                  <a:txBody>
                    <a:bodyPr/>
                    <a:lstStyle/>
                    <a:p>
                      <a:pPr marL="0" marR="0" algn="l">
                        <a:lnSpc>
                          <a:spcPct val="100000"/>
                        </a:lnSpc>
                        <a:spcAft>
                          <a:spcPts val="600"/>
                        </a:spcAft>
                        <a:buNone/>
                      </a:pP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MousePosition</a:t>
                      </a:r>
                      <a:endPar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00000"/>
                        </a:lnSpc>
                        <a:spcAft>
                          <a:spcPts val="600"/>
                        </a:spcAft>
                        <a:buNone/>
                      </a:pPr>
                      <a:r>
                        <a:rPr lang="en-US" sz="2400" kern="100" dirty="0">
                          <a:solidFill>
                            <a:schemeClr val="dk1"/>
                          </a:solidFill>
                          <a:effectLst/>
                          <a:latin typeface="+mn-lt"/>
                          <a:ea typeface="+mn-ea"/>
                          <a:cs typeface="+mn-cs"/>
                        </a:rPr>
                        <a:t>Marks down a point on the closest coastline to a specific launch site.</a:t>
                      </a:r>
                    </a:p>
                  </a:txBody>
                  <a:tcPr marL="68580" marR="68580" marT="0" marB="0" anchor="ctr"/>
                </a:tc>
                <a:extLst>
                  <a:ext uri="{0D108BD9-81ED-4DB2-BD59-A6C34878D82A}">
                    <a16:rowId xmlns:a16="http://schemas.microsoft.com/office/drawing/2014/main" val="334668397"/>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BC0DAE63-9B4A-1DF6-7F4D-7CF1ECE265C5}"/>
              </a:ext>
            </a:extLst>
          </p:cNvPr>
          <p:cNvSpPr txBox="1">
            <a:spLocks/>
          </p:cNvSpPr>
          <p:nvPr/>
        </p:nvSpPr>
        <p:spPr>
          <a:xfrm>
            <a:off x="770011" y="6109396"/>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3"/>
              </a:rPr>
              <a:t>GitHub URL</a:t>
            </a:r>
            <a:endParaRPr lang="en-US" sz="2200" b="1" dirty="0">
              <a:solidFill>
                <a:schemeClr val="accent3">
                  <a:lumMod val="25000"/>
                </a:schemeClr>
              </a:solidFill>
              <a:latin typeface="Abadi" panose="020B0604020104020204" pitchFamily="34" charset="0"/>
            </a:endParaRPr>
          </a:p>
        </p:txBody>
      </p:sp>
      <p:graphicFrame>
        <p:nvGraphicFramePr>
          <p:cNvPr id="6" name="Table 5">
            <a:extLst>
              <a:ext uri="{FF2B5EF4-FFF2-40B4-BE49-F238E27FC236}">
                <a16:creationId xmlns:a16="http://schemas.microsoft.com/office/drawing/2014/main" id="{8E5DC17A-5D3E-1496-035D-3E03BA8842A8}"/>
              </a:ext>
            </a:extLst>
          </p:cNvPr>
          <p:cNvGraphicFramePr>
            <a:graphicFrameLocks noGrp="1"/>
          </p:cNvGraphicFramePr>
          <p:nvPr>
            <p:extLst>
              <p:ext uri="{D42A27DB-BD31-4B8C-83A1-F6EECF244321}">
                <p14:modId xmlns:p14="http://schemas.microsoft.com/office/powerpoint/2010/main" val="979573537"/>
              </p:ext>
            </p:extLst>
          </p:nvPr>
        </p:nvGraphicFramePr>
        <p:xfrm>
          <a:off x="831273" y="1413251"/>
          <a:ext cx="10626700" cy="4599000"/>
        </p:xfrm>
        <a:graphic>
          <a:graphicData uri="http://schemas.openxmlformats.org/drawingml/2006/table">
            <a:tbl>
              <a:tblPr firstRow="1" firstCol="1" bandRow="1">
                <a:tableStyleId>{5C22544A-7EE6-4342-B048-85BDC9FD1C3A}</a:tableStyleId>
              </a:tblPr>
              <a:tblGrid>
                <a:gridCol w="3311236">
                  <a:extLst>
                    <a:ext uri="{9D8B030D-6E8A-4147-A177-3AD203B41FA5}">
                      <a16:colId xmlns:a16="http://schemas.microsoft.com/office/drawing/2014/main" val="3990001613"/>
                    </a:ext>
                  </a:extLst>
                </a:gridCol>
                <a:gridCol w="7315464">
                  <a:extLst>
                    <a:ext uri="{9D8B030D-6E8A-4147-A177-3AD203B41FA5}">
                      <a16:colId xmlns:a16="http://schemas.microsoft.com/office/drawing/2014/main" val="2317471229"/>
                    </a:ext>
                  </a:extLst>
                </a:gridCol>
              </a:tblGrid>
              <a:tr h="401212">
                <a:tc>
                  <a:txBody>
                    <a:bodyPr/>
                    <a:lstStyle/>
                    <a:p>
                      <a:pPr marL="0" marR="0" algn="l">
                        <a:lnSpc>
                          <a:spcPct val="100000"/>
                        </a:lnSpc>
                        <a:spcAft>
                          <a:spcPts val="600"/>
                        </a:spcAft>
                        <a:buNone/>
                      </a:pPr>
                      <a:r>
                        <a:rPr lang="en-US" sz="2400" kern="100" dirty="0">
                          <a:effectLst/>
                        </a:rPr>
                        <a:t>Map Object</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00000"/>
                        </a:lnSpc>
                        <a:spcAft>
                          <a:spcPts val="600"/>
                        </a:spcAft>
                        <a:buNone/>
                      </a:pPr>
                      <a:r>
                        <a:rPr lang="en-US" sz="2400" kern="100" dirty="0">
                          <a:effectLst/>
                        </a:rPr>
                        <a:t>Why It Was Used</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49040443"/>
                  </a:ext>
                </a:extLst>
              </a:tr>
              <a:tr h="401212">
                <a:tc>
                  <a:txBody>
                    <a:bodyPr/>
                    <a:lstStyle/>
                    <a:p>
                      <a:pPr marL="0" marR="0" algn="l">
                        <a:lnSpc>
                          <a:spcPct val="115000"/>
                        </a:lnSpc>
                        <a:spcAft>
                          <a:spcPts val="600"/>
                        </a:spcAft>
                        <a:buNone/>
                      </a:pP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Plotly</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 Express (</a:t>
                      </a: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px</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nchor="ctr"/>
                </a:tc>
                <a:tc>
                  <a:txBody>
                    <a:bodyPr/>
                    <a:lstStyle/>
                    <a:p>
                      <a:pPr marL="0" marR="0" algn="l">
                        <a:lnSpc>
                          <a:spcPct val="115000"/>
                        </a:lnSpc>
                        <a:spcAft>
                          <a:spcPts val="600"/>
                        </a:spcAft>
                        <a:buNone/>
                      </a:pPr>
                      <a:r>
                        <a:rPr lang="en-US" sz="2200" kern="100" dirty="0">
                          <a:solidFill>
                            <a:schemeClr val="dk1"/>
                          </a:solidFill>
                          <a:effectLst/>
                          <a:latin typeface="Calibri" panose="020F0502020204030204" pitchFamily="34" charset="0"/>
                          <a:ea typeface="Calibri" panose="020F0502020204030204" pitchFamily="34" charset="0"/>
                          <a:cs typeface="Arial" panose="020B0604020202020204" pitchFamily="34" charset="0"/>
                        </a:rPr>
                        <a:t>Create interactive plots (e.g., pie charts, scatter plots)</a:t>
                      </a:r>
                    </a:p>
                  </a:txBody>
                  <a:tcPr marL="68580" marR="68580" marT="0" marB="0" anchor="ctr"/>
                </a:tc>
                <a:extLst>
                  <a:ext uri="{0D108BD9-81ED-4DB2-BD59-A6C34878D82A}">
                    <a16:rowId xmlns:a16="http://schemas.microsoft.com/office/drawing/2014/main" val="2841065532"/>
                  </a:ext>
                </a:extLst>
              </a:tr>
              <a:tr h="401212">
                <a:tc>
                  <a:txBody>
                    <a:bodyPr/>
                    <a:lstStyle/>
                    <a:p>
                      <a:pPr marL="0" marR="0" algn="l">
                        <a:lnSpc>
                          <a:spcPct val="115000"/>
                        </a:lnSpc>
                        <a:spcAft>
                          <a:spcPts val="600"/>
                        </a:spcAft>
                        <a:buNone/>
                      </a:pP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px.pie</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2200" kern="100" dirty="0">
                          <a:effectLst/>
                          <a:latin typeface="Calibri" panose="020F0502020204030204" pitchFamily="34" charset="0"/>
                          <a:ea typeface="Calibri" panose="020F0502020204030204" pitchFamily="34" charset="0"/>
                          <a:cs typeface="Arial" panose="020B0604020202020204" pitchFamily="34" charset="0"/>
                        </a:rPr>
                        <a:t>Create interactive pie chart </a:t>
                      </a:r>
                      <a:r>
                        <a:rPr lang="en-US" sz="2200" kern="100" dirty="0">
                          <a:solidFill>
                            <a:schemeClr val="dk1"/>
                          </a:solidFill>
                          <a:effectLst/>
                          <a:latin typeface="Calibri" panose="020F0502020204030204" pitchFamily="34" charset="0"/>
                          <a:ea typeface="Calibri" panose="020F0502020204030204" pitchFamily="34" charset="0"/>
                          <a:cs typeface="Arial" panose="020B0604020202020204" pitchFamily="34" charset="0"/>
                        </a:rPr>
                        <a:t>displaying the percentage of success launches by site</a:t>
                      </a:r>
                    </a:p>
                  </a:txBody>
                  <a:tcPr marL="68580" marR="68580" marT="0" marB="0" anchor="ctr"/>
                </a:tc>
                <a:extLst>
                  <a:ext uri="{0D108BD9-81ED-4DB2-BD59-A6C34878D82A}">
                    <a16:rowId xmlns:a16="http://schemas.microsoft.com/office/drawing/2014/main" val="1398820566"/>
                  </a:ext>
                </a:extLst>
              </a:tr>
              <a:tr h="499423">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px.scatter</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2200" kern="100" dirty="0">
                          <a:effectLst/>
                          <a:latin typeface="Calibri" panose="020F0502020204030204" pitchFamily="34" charset="0"/>
                          <a:ea typeface="Calibri" panose="020F0502020204030204" pitchFamily="34" charset="0"/>
                          <a:cs typeface="Arial" panose="020B0604020202020204" pitchFamily="34" charset="0"/>
                        </a:rPr>
                        <a:t>Create interactive scatter plots for payload mass vs. landing outcome</a:t>
                      </a:r>
                    </a:p>
                  </a:txBody>
                  <a:tcPr marL="68580" marR="68580" marT="0" marB="0" anchor="ctr"/>
                </a:tc>
                <a:extLst>
                  <a:ext uri="{0D108BD9-81ED-4DB2-BD59-A6C34878D82A}">
                    <a16:rowId xmlns:a16="http://schemas.microsoft.com/office/drawing/2014/main" val="2057318128"/>
                  </a:ext>
                </a:extLst>
              </a:tr>
              <a:tr h="401212">
                <a:tc>
                  <a:txBody>
                    <a:bodyPr/>
                    <a:lstStyle/>
                    <a:p>
                      <a:pPr marL="0" marR="0" algn="l">
                        <a:lnSpc>
                          <a:spcPct val="115000"/>
                        </a:lnSpc>
                        <a:spcAft>
                          <a:spcPts val="600"/>
                        </a:spcAft>
                        <a:buNone/>
                      </a:pPr>
                      <a:r>
                        <a:rPr lang="en-US" sz="2200" b="1" kern="100" dirty="0">
                          <a:effectLst/>
                          <a:latin typeface="Calibri" panose="020F0502020204030204" pitchFamily="34" charset="0"/>
                          <a:ea typeface="Calibri" panose="020F0502020204030204" pitchFamily="34" charset="0"/>
                          <a:cs typeface="Arial" panose="020B0604020202020204" pitchFamily="34" charset="0"/>
                        </a:rPr>
                        <a:t>Dash HTML </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Component</a:t>
                      </a:r>
                    </a:p>
                  </a:txBody>
                  <a:tcPr marL="68580" marR="68580" marT="0" marB="0" anchor="ctr"/>
                </a:tc>
                <a:tc>
                  <a:txBody>
                    <a:bodyPr/>
                    <a:lstStyle/>
                    <a:p>
                      <a:pPr marL="0" marR="0" algn="l">
                        <a:lnSpc>
                          <a:spcPct val="115000"/>
                        </a:lnSpc>
                        <a:spcAft>
                          <a:spcPts val="600"/>
                        </a:spcAft>
                        <a:buNone/>
                      </a:pPr>
                      <a:r>
                        <a:rPr lang="en-US" sz="2200" kern="100" dirty="0">
                          <a:solidFill>
                            <a:schemeClr val="dk1"/>
                          </a:solidFill>
                          <a:effectLst/>
                          <a:latin typeface="Calibri" panose="020F0502020204030204" pitchFamily="34" charset="0"/>
                          <a:ea typeface="Calibri" panose="020F0502020204030204" pitchFamily="34" charset="0"/>
                          <a:cs typeface="Arial" panose="020B0604020202020204" pitchFamily="34" charset="0"/>
                        </a:rPr>
                        <a:t>Used to structure and format the style of web applications</a:t>
                      </a:r>
                    </a:p>
                  </a:txBody>
                  <a:tcPr marL="68580" marR="68580" marT="0" marB="0" anchor="ctr"/>
                </a:tc>
                <a:extLst>
                  <a:ext uri="{0D108BD9-81ED-4DB2-BD59-A6C34878D82A}">
                    <a16:rowId xmlns:a16="http://schemas.microsoft.com/office/drawing/2014/main" val="3198946948"/>
                  </a:ext>
                </a:extLst>
              </a:tr>
              <a:tr h="401212">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Dash Core Component</a:t>
                      </a:r>
                    </a:p>
                  </a:txBody>
                  <a:tcPr marL="68580" marR="68580" marT="0" marB="0" anchor="ctr"/>
                </a:tc>
                <a:tc>
                  <a:txBody>
                    <a:bodyPr/>
                    <a:lstStyle/>
                    <a:p>
                      <a:pPr marL="0" marR="0" algn="l">
                        <a:lnSpc>
                          <a:spcPct val="115000"/>
                        </a:lnSpc>
                        <a:spcAft>
                          <a:spcPts val="600"/>
                        </a:spcAft>
                        <a:buNone/>
                      </a:pPr>
                      <a:r>
                        <a:rPr lang="en-US" sz="2200" kern="100" dirty="0">
                          <a:solidFill>
                            <a:schemeClr val="dk1"/>
                          </a:solidFill>
                          <a:effectLst/>
                          <a:latin typeface="Calibri" panose="020F0502020204030204" pitchFamily="34" charset="0"/>
                          <a:ea typeface="Calibri" panose="020F0502020204030204" pitchFamily="34" charset="0"/>
                          <a:cs typeface="Arial" panose="020B0604020202020204" pitchFamily="34" charset="0"/>
                        </a:rPr>
                        <a:t>Allow to create interactive elements like dropdowns, sliders, buttons, and graphs</a:t>
                      </a:r>
                    </a:p>
                  </a:txBody>
                  <a:tcPr marL="68580" marR="68580" marT="0" marB="0" anchor="ctr"/>
                </a:tc>
                <a:extLst>
                  <a:ext uri="{0D108BD9-81ED-4DB2-BD59-A6C34878D82A}">
                    <a16:rowId xmlns:a16="http://schemas.microsoft.com/office/drawing/2014/main" val="2745900300"/>
                  </a:ext>
                </a:extLst>
              </a:tr>
              <a:tr h="401212">
                <a:tc>
                  <a:txBody>
                    <a:bodyPr/>
                    <a:lstStyle/>
                    <a:p>
                      <a:r>
                        <a:rPr lang="en-US" sz="2200" b="1" kern="100" dirty="0" err="1">
                          <a:solidFill>
                            <a:schemeClr val="lt1"/>
                          </a:solidFill>
                          <a:effectLst/>
                          <a:latin typeface="Calibri" panose="020F0502020204030204" pitchFamily="34" charset="0"/>
                          <a:ea typeface="Calibri" panose="020F0502020204030204" pitchFamily="34" charset="0"/>
                          <a:cs typeface="Arial" panose="020B0604020202020204" pitchFamily="34" charset="0"/>
                        </a:rPr>
                        <a:t>dcc.RangeSlider</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a:t>
                      </a:r>
                    </a:p>
                  </a:txBody>
                  <a:tcPr marL="68580" marR="68580" marT="0" marB="0" anchor="ctr"/>
                </a:tc>
                <a:tc>
                  <a:txBody>
                    <a:bodyPr/>
                    <a:lstStyle/>
                    <a:p>
                      <a:pPr marL="0" marR="0" algn="l">
                        <a:lnSpc>
                          <a:spcPct val="115000"/>
                        </a:lnSpc>
                        <a:spcAft>
                          <a:spcPts val="600"/>
                        </a:spcAft>
                        <a:buNone/>
                      </a:pPr>
                      <a:r>
                        <a:rPr lang="en-US" sz="2200" kern="100" dirty="0">
                          <a:solidFill>
                            <a:schemeClr val="dk1"/>
                          </a:solidFill>
                          <a:effectLst/>
                          <a:latin typeface="Calibri" panose="020F0502020204030204" pitchFamily="34" charset="0"/>
                          <a:ea typeface="Calibri" panose="020F0502020204030204" pitchFamily="34" charset="0"/>
                          <a:cs typeface="Arial" panose="020B0604020202020204" pitchFamily="34" charset="0"/>
                        </a:rPr>
                        <a:t>Add a Range Slider to select different ranges of payloads</a:t>
                      </a:r>
                    </a:p>
                  </a:txBody>
                  <a:tcPr marL="68580" marR="68580" marT="0" marB="0" anchor="ctr"/>
                </a:tc>
                <a:extLst>
                  <a:ext uri="{0D108BD9-81ED-4DB2-BD59-A6C34878D82A}">
                    <a16:rowId xmlns:a16="http://schemas.microsoft.com/office/drawing/2014/main" val="2031122280"/>
                  </a:ext>
                </a:extLst>
              </a:tr>
              <a:tr h="401212">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Dash </a:t>
                      </a:r>
                      <a:r>
                        <a:rPr lang="en-US" sz="2200" b="1" kern="1200" dirty="0">
                          <a:solidFill>
                            <a:schemeClr val="lt1"/>
                          </a:solidFill>
                          <a:effectLst/>
                          <a:latin typeface="+mn-lt"/>
                          <a:ea typeface="+mn-ea"/>
                          <a:cs typeface="+mn-cs"/>
                        </a:rPr>
                        <a:t>@app.callback(</a:t>
                      </a:r>
                      <a:r>
                        <a:rPr lang="en-US" sz="2200" b="1" kern="100" dirty="0">
                          <a:solidFill>
                            <a:schemeClr val="lt1"/>
                          </a:solidFill>
                          <a:effectLst/>
                          <a:latin typeface="Calibri" panose="020F0502020204030204" pitchFamily="34" charset="0"/>
                          <a:ea typeface="Calibri" panose="020F0502020204030204" pitchFamily="34" charset="0"/>
                          <a:cs typeface="Arial" panose="020B0604020202020204" pitchFamily="34" charset="0"/>
                        </a:rPr>
                        <a:t>)</a:t>
                      </a:r>
                      <a:endParaRPr lang="en-US" sz="2200" b="1" kern="1200" dirty="0">
                        <a:solidFill>
                          <a:schemeClr val="lt1"/>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2200" kern="100" dirty="0">
                          <a:solidFill>
                            <a:schemeClr val="dk1"/>
                          </a:solidFill>
                          <a:effectLst/>
                          <a:latin typeface="Calibri" panose="020F0502020204030204" pitchFamily="34" charset="0"/>
                          <a:ea typeface="Calibri" panose="020F0502020204030204" pitchFamily="34" charset="0"/>
                          <a:cs typeface="Arial" panose="020B0604020202020204" pitchFamily="34" charset="0"/>
                        </a:rPr>
                        <a:t>Render interactive pie-chart and scatter plots by updating the content</a:t>
                      </a:r>
                    </a:p>
                  </a:txBody>
                  <a:tcPr marL="68580" marR="68580" marT="0" marB="0" anchor="ctr"/>
                </a:tc>
                <a:extLst>
                  <a:ext uri="{0D108BD9-81ED-4DB2-BD59-A6C34878D82A}">
                    <a16:rowId xmlns:a16="http://schemas.microsoft.com/office/drawing/2014/main" val="1521927254"/>
                  </a:ext>
                </a:extLst>
              </a:tr>
            </a:tbl>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 name="TextBox 2">
            <a:extLst>
              <a:ext uri="{FF2B5EF4-FFF2-40B4-BE49-F238E27FC236}">
                <a16:creationId xmlns:a16="http://schemas.microsoft.com/office/drawing/2014/main" id="{4FB4535C-2F56-A6D9-F610-DD2DA11AC590}"/>
              </a:ext>
            </a:extLst>
          </p:cNvPr>
          <p:cNvSpPr txBox="1"/>
          <p:nvPr/>
        </p:nvSpPr>
        <p:spPr>
          <a:xfrm>
            <a:off x="770010" y="1568434"/>
            <a:ext cx="9856425" cy="4893647"/>
          </a:xfrm>
          <a:prstGeom prst="rect">
            <a:avLst/>
          </a:prstGeom>
          <a:noFill/>
        </p:spPr>
        <p:txBody>
          <a:bodyPr wrap="square" rtlCol="0">
            <a:spAutoFit/>
          </a:bodyPr>
          <a:lstStyle/>
          <a:p>
            <a:pPr marL="457200" indent="-457200">
              <a:buFont typeface="+mj-lt"/>
              <a:buAutoNum type="arabicPeriod"/>
            </a:pPr>
            <a:r>
              <a:rPr lang="en-US" sz="2400" b="1" dirty="0"/>
              <a:t>Load and prepare the data </a:t>
            </a:r>
            <a:r>
              <a:rPr lang="en-US" sz="2400" dirty="0"/>
              <a:t>(e.g., perform feature scaling)</a:t>
            </a:r>
          </a:p>
          <a:p>
            <a:pPr marL="457200" indent="-457200">
              <a:buFont typeface="+mj-lt"/>
              <a:buAutoNum type="arabicPeriod" startAt="2"/>
            </a:pPr>
            <a:endParaRPr lang="en-US" b="1" dirty="0"/>
          </a:p>
          <a:p>
            <a:pPr marL="457200" indent="-457200">
              <a:buFont typeface="+mj-lt"/>
              <a:buAutoNum type="arabicPeriod" startAt="2"/>
            </a:pPr>
            <a:r>
              <a:rPr lang="en-US" sz="2400" b="1" dirty="0"/>
              <a:t>Standardize the features and</a:t>
            </a:r>
            <a:r>
              <a:rPr lang="en-US" sz="2400" dirty="0"/>
              <a:t> </a:t>
            </a:r>
            <a:r>
              <a:rPr lang="en-US" sz="2400" b="1" dirty="0"/>
              <a:t>assign the them to the variable </a:t>
            </a:r>
            <a:r>
              <a:rPr lang="en-US" sz="2400" b="1" dirty="0" err="1"/>
              <a:t>scaled_X</a:t>
            </a:r>
            <a:endParaRPr lang="en-US" sz="2400" b="1" dirty="0"/>
          </a:p>
          <a:p>
            <a:pPr marL="457200" indent="-457200">
              <a:buFont typeface="+mj-lt"/>
              <a:buAutoNum type="arabicPeriod" startAt="2"/>
            </a:pPr>
            <a:endParaRPr lang="en-US" dirty="0"/>
          </a:p>
          <a:p>
            <a:pPr marL="457200" indent="-457200">
              <a:buFont typeface="+mj-lt"/>
              <a:buAutoNum type="arabicPeriod" startAt="3"/>
            </a:pPr>
            <a:r>
              <a:rPr lang="en-US" sz="2400" b="1" dirty="0"/>
              <a:t>Split the data </a:t>
            </a:r>
            <a:r>
              <a:rPr lang="en-US" sz="2400" dirty="0"/>
              <a:t>(80% for training, 20% for testing)</a:t>
            </a:r>
          </a:p>
          <a:p>
            <a:pPr marL="457200" indent="-457200">
              <a:buFont typeface="+mj-lt"/>
              <a:buAutoNum type="arabicPeriod" startAt="3"/>
            </a:pPr>
            <a:endParaRPr lang="en-US" dirty="0"/>
          </a:p>
          <a:p>
            <a:pPr marL="457200" indent="-457200">
              <a:buFont typeface="+mj-lt"/>
              <a:buAutoNum type="arabicPeriod" startAt="4"/>
            </a:pPr>
            <a:r>
              <a:rPr lang="en-US" sz="2400" b="1" dirty="0"/>
              <a:t>Train classification models </a:t>
            </a:r>
            <a:r>
              <a:rPr lang="en-US" sz="2400" dirty="0"/>
              <a:t>(Binary Logistic Regression, SVC, Decision Tree, and KNN)</a:t>
            </a:r>
          </a:p>
          <a:p>
            <a:pPr marL="457200" indent="-457200">
              <a:buFont typeface="+mj-lt"/>
              <a:buAutoNum type="arabicPeriod" startAt="4"/>
            </a:pPr>
            <a:endParaRPr lang="en-US" dirty="0"/>
          </a:p>
          <a:p>
            <a:pPr marL="457200" indent="-457200">
              <a:buFont typeface="+mj-lt"/>
              <a:buAutoNum type="arabicPeriod" startAt="5"/>
            </a:pPr>
            <a:r>
              <a:rPr lang="en-US" sz="2400" b="1" dirty="0"/>
              <a:t>Tune and fit models </a:t>
            </a:r>
            <a:r>
              <a:rPr lang="en-US" sz="2400" dirty="0"/>
              <a:t>(Use Scikit-learn </a:t>
            </a:r>
            <a:r>
              <a:rPr lang="en-US" sz="2400" dirty="0" err="1"/>
              <a:t>GridSearchCV</a:t>
            </a:r>
            <a:r>
              <a:rPr lang="en-US" sz="2400" dirty="0"/>
              <a:t> with 10-fold cross-validation)</a:t>
            </a:r>
          </a:p>
          <a:p>
            <a:pPr marL="457200" indent="-457200">
              <a:buFont typeface="+mj-lt"/>
              <a:buAutoNum type="arabicPeriod" startAt="5"/>
            </a:pPr>
            <a:endParaRPr lang="en-US" sz="1600" dirty="0"/>
          </a:p>
          <a:p>
            <a:pPr marL="457200" indent="-457200">
              <a:buFont typeface="+mj-lt"/>
              <a:buAutoNum type="arabicPeriod" startAt="6"/>
            </a:pPr>
            <a:r>
              <a:rPr lang="en-US" sz="2400" b="1" dirty="0"/>
              <a:t>Evaluate model performance </a:t>
            </a:r>
            <a:r>
              <a:rPr lang="en-US" sz="2400" dirty="0"/>
              <a:t>(Based on cross-validation score, confusion matrix, and test accuracy)</a:t>
            </a:r>
          </a:p>
        </p:txBody>
      </p:sp>
      <p:sp>
        <p:nvSpPr>
          <p:cNvPr id="5" name="Text Placeholder 2">
            <a:extLst>
              <a:ext uri="{FF2B5EF4-FFF2-40B4-BE49-F238E27FC236}">
                <a16:creationId xmlns:a16="http://schemas.microsoft.com/office/drawing/2014/main" id="{69402E86-A966-E53D-1C4E-A5DA265999D3}"/>
              </a:ext>
            </a:extLst>
          </p:cNvPr>
          <p:cNvSpPr txBox="1">
            <a:spLocks/>
          </p:cNvSpPr>
          <p:nvPr/>
        </p:nvSpPr>
        <p:spPr>
          <a:xfrm>
            <a:off x="8438243" y="5943953"/>
            <a:ext cx="1768342" cy="74592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4"/>
              </a:rPr>
              <a:t>GitHub URL</a:t>
            </a:r>
            <a:endParaRPr lang="en-US" sz="2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19594" y="2444484"/>
            <a:ext cx="1524776" cy="523220"/>
          </a:xfrm>
          <a:prstGeom prst="rect">
            <a:avLst/>
          </a:prstGeom>
          <a:solidFill>
            <a:srgbClr val="0948CB"/>
          </a:solidFill>
        </p:spPr>
        <p:txBody>
          <a:bodyPr wrap="none" rtlCol="0">
            <a:spAutoFit/>
          </a:bodyPr>
          <a:lstStyle/>
          <a:p>
            <a:r>
              <a:rPr lang="en-US" sz="280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11025" y="4897695"/>
            <a:ext cx="8033571" cy="1393678"/>
          </a:xfrm>
          <a:prstGeom prst="rect">
            <a:avLst/>
          </a:prstGeom>
          <a:solidFill>
            <a:schemeClr val="accent1">
              <a:lumMod val="20000"/>
              <a:lumOff val="80000"/>
            </a:schemeClr>
          </a:solidFill>
          <a:ln>
            <a:solidFill>
              <a:schemeClr val="bg1">
                <a:lumMod val="75000"/>
              </a:schemeClr>
            </a:solidFill>
          </a:ln>
        </p:spPr>
        <p:txBody>
          <a:bodyPr>
            <a:normAutofit fontScale="92500" lnSpcReduction="20000"/>
          </a:bodyPr>
          <a:lstStyle/>
          <a:p>
            <a:pPr algn="just">
              <a:lnSpc>
                <a:spcPct val="100000"/>
              </a:lnSpc>
              <a:spcBef>
                <a:spcPts val="1400"/>
              </a:spcBef>
            </a:pPr>
            <a:r>
              <a:rPr lang="en-US" sz="2400" dirty="0"/>
              <a:t>The likelihood of successful launches tends to increase as the flight number increases.</a:t>
            </a:r>
          </a:p>
          <a:p>
            <a:pPr algn="just">
              <a:lnSpc>
                <a:spcPct val="100000"/>
              </a:lnSpc>
              <a:spcBef>
                <a:spcPts val="1400"/>
              </a:spcBef>
            </a:pPr>
            <a:r>
              <a:rPr lang="en-US" sz="2400" dirty="0"/>
              <a:t>More launches were conducted and successfully landed at the CCAFS SLC 40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2479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AF4EF3B7-E90D-17CC-EF47-D0B7FE525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025" y="1381528"/>
            <a:ext cx="8033571" cy="353265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C6C3122E-F322-E111-1C49-DD4F9D70A909}"/>
              </a:ext>
            </a:extLst>
          </p:cNvPr>
          <p:cNvSpPr txBox="1">
            <a:spLocks/>
          </p:cNvSpPr>
          <p:nvPr/>
        </p:nvSpPr>
        <p:spPr>
          <a:xfrm>
            <a:off x="193549" y="3861826"/>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59BBB916-73F3-34F8-48E6-251058F4F4FF}"/>
              </a:ext>
            </a:extLst>
          </p:cNvPr>
          <p:cNvSpPr txBox="1">
            <a:spLocks/>
          </p:cNvSpPr>
          <p:nvPr/>
        </p:nvSpPr>
        <p:spPr>
          <a:xfrm>
            <a:off x="7097728" y="1529633"/>
            <a:ext cx="4847530" cy="4330840"/>
          </a:xfrm>
          <a:prstGeom prst="rect">
            <a:avLst/>
          </a:prstGeom>
          <a:solidFill>
            <a:schemeClr val="accent5">
              <a:lumMod val="20000"/>
              <a:lumOff val="80000"/>
            </a:schemeClr>
          </a:solidFill>
          <a:ln>
            <a:solidFill>
              <a:schemeClr val="bg1">
                <a:lumMod val="7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400" dirty="0"/>
              <a:t>For the CCAFS SLC 40 and VAFB SLC 4E launch sites, the likelihood of successful launches tend to increase with heavier payload mass.</a:t>
            </a:r>
          </a:p>
          <a:p>
            <a:pPr algn="just">
              <a:lnSpc>
                <a:spcPct val="100000"/>
              </a:lnSpc>
              <a:spcBef>
                <a:spcPts val="1400"/>
              </a:spcBef>
            </a:pPr>
            <a:endParaRPr lang="en-US" sz="200" dirty="0"/>
          </a:p>
          <a:p>
            <a:pPr algn="just">
              <a:lnSpc>
                <a:spcPct val="100000"/>
              </a:lnSpc>
              <a:spcBef>
                <a:spcPts val="1400"/>
              </a:spcBef>
            </a:pPr>
            <a:r>
              <a:rPr lang="en-US" sz="2400" dirty="0"/>
              <a:t>For the KSC LC 39A launch site, launches with payload mass around 6000 kg had unsuccessful landing, while other payload ranges tend to have successful landing.</a:t>
            </a:r>
          </a:p>
        </p:txBody>
      </p:sp>
      <p:pic>
        <p:nvPicPr>
          <p:cNvPr id="1026" name="Picture 2">
            <a:extLst>
              <a:ext uri="{FF2B5EF4-FFF2-40B4-BE49-F238E27FC236}">
                <a16:creationId xmlns:a16="http://schemas.microsoft.com/office/drawing/2014/main" id="{2A70DFA3-0B43-9260-7D0C-23C712E5E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7" y="1529634"/>
            <a:ext cx="6684070" cy="433084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040E821-2ED1-EBA1-6A13-883A4D75C609}"/>
              </a:ext>
            </a:extLst>
          </p:cNvPr>
          <p:cNvSpPr txBox="1">
            <a:spLocks/>
          </p:cNvSpPr>
          <p:nvPr/>
        </p:nvSpPr>
        <p:spPr>
          <a:xfrm>
            <a:off x="552777" y="6025573"/>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0" name="Content Placeholder 2">
            <a:extLst>
              <a:ext uri="{FF2B5EF4-FFF2-40B4-BE49-F238E27FC236}">
                <a16:creationId xmlns:a16="http://schemas.microsoft.com/office/drawing/2014/main" id="{CDD210F1-84C3-3197-12A0-23143C72972A}"/>
              </a:ext>
            </a:extLst>
          </p:cNvPr>
          <p:cNvSpPr txBox="1">
            <a:spLocks/>
          </p:cNvSpPr>
          <p:nvPr/>
        </p:nvSpPr>
        <p:spPr>
          <a:xfrm>
            <a:off x="1204885" y="5155337"/>
            <a:ext cx="9664005" cy="1626463"/>
          </a:xfrm>
          <a:prstGeom prst="rect">
            <a:avLst/>
          </a:prstGeom>
          <a:solidFill>
            <a:schemeClr val="accent1">
              <a:lumMod val="20000"/>
              <a:lumOff val="8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t>The ES-L1, SSO, HEO, and GEO orbits achieved a 100% successful landing rate, while the SO orbit had the lowest success rate.</a:t>
            </a:r>
          </a:p>
          <a:p>
            <a:pPr algn="just">
              <a:lnSpc>
                <a:spcPct val="100000"/>
              </a:lnSpc>
              <a:spcBef>
                <a:spcPts val="1400"/>
              </a:spcBef>
            </a:pPr>
            <a:r>
              <a:rPr lang="en-US" sz="2200" dirty="0"/>
              <a:t>Although not shown in the </a:t>
            </a:r>
            <a:r>
              <a:rPr lang="en-US" sz="2200" dirty="0" err="1"/>
              <a:t>barplot</a:t>
            </a:r>
            <a:r>
              <a:rPr lang="en-US" sz="2200" dirty="0"/>
              <a:t> above, the ES-L1, HEO, GEO, and SO orbits each had a single launch with the SO orbit resulting in a failed landing.</a:t>
            </a:r>
          </a:p>
        </p:txBody>
      </p:sp>
      <p:sp>
        <p:nvSpPr>
          <p:cNvPr id="11" name="Content Placeholder 2">
            <a:extLst>
              <a:ext uri="{FF2B5EF4-FFF2-40B4-BE49-F238E27FC236}">
                <a16:creationId xmlns:a16="http://schemas.microsoft.com/office/drawing/2014/main" id="{8FD64013-9FB3-9868-4AB3-4D8A40F8F645}"/>
              </a:ext>
            </a:extLst>
          </p:cNvPr>
          <p:cNvSpPr txBox="1">
            <a:spLocks/>
          </p:cNvSpPr>
          <p:nvPr/>
        </p:nvSpPr>
        <p:spPr>
          <a:xfrm>
            <a:off x="8244115" y="1386972"/>
            <a:ext cx="3387435" cy="2169664"/>
          </a:xfrm>
          <a:prstGeom prst="rect">
            <a:avLst/>
          </a:prstGeom>
          <a:solidFill>
            <a:schemeClr val="accent1">
              <a:lumMod val="20000"/>
              <a:lumOff val="8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t>The VLEO, LEO, PO, and ISS orbits had moderate successful landing rates, ranging from 63% to 87%.</a:t>
            </a:r>
          </a:p>
          <a:p>
            <a:pPr algn="just">
              <a:lnSpc>
                <a:spcPct val="100000"/>
              </a:lnSpc>
              <a:spcBef>
                <a:spcPts val="1400"/>
              </a:spcBef>
            </a:pPr>
            <a:endParaRPr lang="en-US" sz="2400" dirty="0"/>
          </a:p>
        </p:txBody>
      </p:sp>
      <p:pic>
        <p:nvPicPr>
          <p:cNvPr id="2050" name="Picture 2">
            <a:extLst>
              <a:ext uri="{FF2B5EF4-FFF2-40B4-BE49-F238E27FC236}">
                <a16:creationId xmlns:a16="http://schemas.microsoft.com/office/drawing/2014/main" id="{3E636CA8-86EF-2B9C-729A-87E33D95E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13" y="1386972"/>
            <a:ext cx="7166202" cy="3703389"/>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77B5B466-9535-641A-CF8E-6588877E1D84}"/>
              </a:ext>
            </a:extLst>
          </p:cNvPr>
          <p:cNvSpPr txBox="1">
            <a:spLocks/>
          </p:cNvSpPr>
          <p:nvPr/>
        </p:nvSpPr>
        <p:spPr>
          <a:xfrm>
            <a:off x="9655790" y="3861826"/>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98818"/>
            <a:ext cx="8922629" cy="416999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3200" dirty="0">
                <a:solidFill>
                  <a:schemeClr val="accent3">
                    <a:lumMod val="25000"/>
                  </a:schemeClr>
                </a:solidFill>
                <a:latin typeface="Abadi"/>
              </a:rPr>
              <a:t>Executive Summary</a:t>
            </a:r>
          </a:p>
          <a:p>
            <a:pPr>
              <a:lnSpc>
                <a:spcPct val="150000"/>
              </a:lnSpc>
              <a:spcBef>
                <a:spcPts val="1400"/>
              </a:spcBef>
            </a:pPr>
            <a:r>
              <a:rPr lang="en-US" sz="3200" dirty="0">
                <a:solidFill>
                  <a:schemeClr val="accent3">
                    <a:lumMod val="25000"/>
                  </a:schemeClr>
                </a:solidFill>
                <a:latin typeface="Abadi"/>
              </a:rPr>
              <a:t>Introduction</a:t>
            </a:r>
          </a:p>
          <a:p>
            <a:pPr>
              <a:lnSpc>
                <a:spcPct val="150000"/>
              </a:lnSpc>
              <a:spcBef>
                <a:spcPts val="1400"/>
              </a:spcBef>
            </a:pPr>
            <a:r>
              <a:rPr lang="en-US" sz="3200" dirty="0">
                <a:solidFill>
                  <a:schemeClr val="accent3">
                    <a:lumMod val="25000"/>
                  </a:schemeClr>
                </a:solidFill>
                <a:latin typeface="Abadi"/>
              </a:rPr>
              <a:t>Methodology</a:t>
            </a:r>
          </a:p>
          <a:p>
            <a:pPr>
              <a:lnSpc>
                <a:spcPct val="150000"/>
              </a:lnSpc>
              <a:spcBef>
                <a:spcPts val="1400"/>
              </a:spcBef>
            </a:pPr>
            <a:r>
              <a:rPr lang="en-US" sz="3200" dirty="0">
                <a:solidFill>
                  <a:schemeClr val="accent3">
                    <a:lumMod val="25000"/>
                  </a:schemeClr>
                </a:solidFill>
                <a:latin typeface="Abadi"/>
              </a:rPr>
              <a:t>Results</a:t>
            </a:r>
          </a:p>
          <a:p>
            <a:pPr>
              <a:lnSpc>
                <a:spcPct val="150000"/>
              </a:lnSpc>
              <a:spcBef>
                <a:spcPts val="1400"/>
              </a:spcBef>
            </a:pPr>
            <a:r>
              <a:rPr lang="en-US" sz="3200" dirty="0">
                <a:solidFill>
                  <a:schemeClr val="accent3">
                    <a:lumMod val="25000"/>
                  </a:schemeClr>
                </a:solidFill>
                <a:latin typeface="Abadi"/>
              </a:rPr>
              <a:t>Conclusion</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4806444" cy="4157505"/>
          </a:xfrm>
          <a:prstGeom prst="rect">
            <a:avLst/>
          </a:prstGeom>
          <a:solidFill>
            <a:schemeClr val="accent1">
              <a:lumMod val="20000"/>
              <a:lumOff val="80000"/>
            </a:schemeClr>
          </a:solidFill>
        </p:spPr>
        <p:txBody>
          <a:bodyPr>
            <a:norm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The GTO, ISS, PO, and LEO orbits had launches spanning a wider range of flight numbers. </a:t>
            </a:r>
          </a:p>
          <a:p>
            <a:pPr algn="just">
              <a:lnSpc>
                <a:spcPct val="100000"/>
              </a:lnSpc>
              <a:spcBef>
                <a:spcPts val="1400"/>
              </a:spcBef>
            </a:pPr>
            <a:r>
              <a:rPr lang="en-US" sz="2400" dirty="0">
                <a:solidFill>
                  <a:schemeClr val="accent3">
                    <a:lumMod val="25000"/>
                  </a:schemeClr>
                </a:solidFill>
                <a:latin typeface="Abadi" panose="020B0604020104020204" pitchFamily="34" charset="0"/>
              </a:rPr>
              <a:t>The VLEO orbit type was associated with launches in the higher flight number, ranging from 65 to 89.</a:t>
            </a:r>
          </a:p>
          <a:p>
            <a:pPr algn="just">
              <a:lnSpc>
                <a:spcPct val="100000"/>
              </a:lnSpc>
              <a:spcBef>
                <a:spcPts val="1400"/>
              </a:spcBef>
            </a:pPr>
            <a:r>
              <a:rPr lang="en-US" sz="2400" dirty="0">
                <a:solidFill>
                  <a:schemeClr val="accent3">
                    <a:lumMod val="25000"/>
                  </a:schemeClr>
                </a:solidFill>
                <a:latin typeface="Abadi" panose="020B0604020104020204" pitchFamily="34" charset="0"/>
              </a:rPr>
              <a:t>The ES-L1, HEO, GEO, and SO orbits each had a single launch.</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4" name="Picture 2">
            <a:extLst>
              <a:ext uri="{FF2B5EF4-FFF2-40B4-BE49-F238E27FC236}">
                <a16:creationId xmlns:a16="http://schemas.microsoft.com/office/drawing/2014/main" id="{C98F959F-8D04-146B-0676-E967CA2EA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740" y="1536337"/>
            <a:ext cx="6107545" cy="415750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82B42957-470F-25F2-E4CB-94F16DB29A7F}"/>
              </a:ext>
            </a:extLst>
          </p:cNvPr>
          <p:cNvSpPr txBox="1">
            <a:spLocks/>
          </p:cNvSpPr>
          <p:nvPr/>
        </p:nvSpPr>
        <p:spPr>
          <a:xfrm>
            <a:off x="734028"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4250"/>
            <a:ext cx="4660971" cy="4248150"/>
          </a:xfrm>
          <a:prstGeom prst="rect">
            <a:avLst/>
          </a:prstGeom>
          <a:solidFill>
            <a:schemeClr val="accent5">
              <a:lumMod val="20000"/>
              <a:lumOff val="80000"/>
            </a:schemeClr>
          </a:solidFill>
        </p:spPr>
        <p:txBody>
          <a:bodyPr>
            <a:normAutofit/>
          </a:bodyPr>
          <a:lstStyle/>
          <a:p>
            <a:pPr marL="0" indent="0" algn="just">
              <a:lnSpc>
                <a:spcPct val="100000"/>
              </a:lnSpc>
              <a:spcBef>
                <a:spcPts val="1400"/>
              </a:spcBef>
              <a:buNone/>
            </a:pPr>
            <a:r>
              <a:rPr lang="en-US" sz="2400" dirty="0">
                <a:solidFill>
                  <a:schemeClr val="accent3">
                    <a:lumMod val="25000"/>
                  </a:schemeClr>
                </a:solidFill>
                <a:latin typeface="Abadi" panose="020B0604020104020204" pitchFamily="34" charset="0"/>
              </a:rPr>
              <a:t>The scatter plot indicates that certain orbits, such as ISS, LEO, and GTO, had a wider range of payload masses. However, due to the limited number of launches associated with other orbit types (e.g., PO, VLEO, SO), there is no clear pattern linking orbit type, payload mass, and landing outcome.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D694A228-1040-F8BD-0026-F53F521A2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472" y="1464250"/>
            <a:ext cx="6153299" cy="424815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3D7903F2-4279-3EE0-E20D-DE1E66D1B92A}"/>
              </a:ext>
            </a:extLst>
          </p:cNvPr>
          <p:cNvSpPr txBox="1">
            <a:spLocks/>
          </p:cNvSpPr>
          <p:nvPr/>
        </p:nvSpPr>
        <p:spPr>
          <a:xfrm>
            <a:off x="770011"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4592" y="1371598"/>
            <a:ext cx="4791076" cy="4419601"/>
          </a:xfrm>
          <a:prstGeom prst="rect">
            <a:avLst/>
          </a:prstGeom>
          <a:solidFill>
            <a:schemeClr val="accent5">
              <a:lumMod val="20000"/>
              <a:lumOff val="80000"/>
            </a:schemeClr>
          </a:solidFill>
        </p:spPr>
        <p:txBody>
          <a:bodyPr>
            <a:normAutofit/>
          </a:bodyPr>
          <a:lstStyle/>
          <a:p>
            <a:pPr algn="just">
              <a:lnSpc>
                <a:spcPct val="100000"/>
              </a:lnSpc>
              <a:spcBef>
                <a:spcPts val="1400"/>
              </a:spcBef>
            </a:pPr>
            <a:r>
              <a:rPr lang="en-CA" sz="2400" dirty="0">
                <a:solidFill>
                  <a:schemeClr val="accent3">
                    <a:lumMod val="25000"/>
                  </a:schemeClr>
                </a:solidFill>
                <a:latin typeface="Abadi" panose="020B0604020104020204" pitchFamily="34" charset="0"/>
              </a:rPr>
              <a:t>The </a:t>
            </a:r>
            <a:r>
              <a:rPr lang="en-US" sz="2400" dirty="0">
                <a:solidFill>
                  <a:schemeClr val="accent3">
                    <a:lumMod val="25000"/>
                  </a:schemeClr>
                </a:solidFill>
                <a:latin typeface="Abadi" panose="020B0604020104020204" pitchFamily="34" charset="0"/>
              </a:rPr>
              <a:t>line chart depicts the average success landing by launch site over years.</a:t>
            </a:r>
          </a:p>
          <a:p>
            <a:pPr algn="just">
              <a:lnSpc>
                <a:spcPct val="100000"/>
              </a:lnSpc>
              <a:spcBef>
                <a:spcPts val="1400"/>
              </a:spcBef>
            </a:pPr>
            <a:endParaRPr lang="en-US" sz="1400" dirty="0">
              <a:solidFill>
                <a:schemeClr val="accent3">
                  <a:lumMod val="25000"/>
                </a:schemeClr>
              </a:solidFill>
              <a:latin typeface="Abadi" panose="020B0604020104020204" pitchFamily="34" charset="0"/>
            </a:endParaRPr>
          </a:p>
          <a:p>
            <a:pPr algn="just">
              <a:lnSpc>
                <a:spcPct val="100000"/>
              </a:lnSpc>
              <a:spcBef>
                <a:spcPts val="1400"/>
              </a:spcBef>
            </a:pPr>
            <a:r>
              <a:rPr lang="en-US" sz="2400" dirty="0">
                <a:solidFill>
                  <a:schemeClr val="accent3">
                    <a:lumMod val="25000"/>
                  </a:schemeClr>
                </a:solidFill>
                <a:latin typeface="Abadi" panose="020B0604020104020204" pitchFamily="34" charset="0"/>
              </a:rPr>
              <a:t>Overall, the rate of successful landings increased over the years, especially after 2016, with the CCAFS SLC 40 and VAFB SLC 4E launch sites having notable improvements in success rates.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9831D79C-1261-A386-1166-483196A37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86" y="1371599"/>
            <a:ext cx="5800726" cy="441960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A59FF76E-F608-A9EA-1E88-271FEA760E74}"/>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388"/>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SQL Query to find the names of the unique launch sites: </a:t>
            </a:r>
          </a:p>
          <a:p>
            <a:pPr marL="0" indent="0">
              <a:lnSpc>
                <a:spcPct val="100000"/>
              </a:lnSpc>
              <a:spcBef>
                <a:spcPts val="1400"/>
              </a:spcBef>
              <a:buNone/>
            </a:pPr>
            <a:r>
              <a:rPr lang="en-US" sz="2400" dirty="0">
                <a:solidFill>
                  <a:schemeClr val="accent2">
                    <a:lumMod val="50000"/>
                  </a:schemeClr>
                </a:solidFill>
                <a:latin typeface="Abadi" panose="020B0604020104020204" pitchFamily="34" charset="0"/>
              </a:rPr>
              <a:t>  %</a:t>
            </a:r>
            <a:r>
              <a:rPr lang="en-US" sz="2400" dirty="0" err="1">
                <a:solidFill>
                  <a:schemeClr val="accent2">
                    <a:lumMod val="50000"/>
                  </a:schemeClr>
                </a:solidFill>
                <a:latin typeface="Abadi" panose="020B0604020104020204" pitchFamily="34" charset="0"/>
              </a:rPr>
              <a:t>sql</a:t>
            </a:r>
            <a:r>
              <a:rPr lang="en-US" sz="2400" dirty="0">
                <a:solidFill>
                  <a:schemeClr val="accent2">
                    <a:lumMod val="50000"/>
                  </a:schemeClr>
                </a:solidFill>
                <a:latin typeface="Abadi" panose="020B0604020104020204" pitchFamily="34" charset="0"/>
              </a:rPr>
              <a:t> SELECT DISTINCT </a:t>
            </a:r>
            <a:r>
              <a:rPr lang="en-US" sz="2400" dirty="0" err="1">
                <a:solidFill>
                  <a:schemeClr val="accent2">
                    <a:lumMod val="50000"/>
                  </a:schemeClr>
                </a:solidFill>
                <a:latin typeface="Abadi" panose="020B0604020104020204" pitchFamily="34" charset="0"/>
              </a:rPr>
              <a:t>Launch_Site</a:t>
            </a:r>
            <a:r>
              <a:rPr lang="en-US" sz="2400" dirty="0">
                <a:solidFill>
                  <a:schemeClr val="accent2">
                    <a:lumMod val="50000"/>
                  </a:schemeClr>
                </a:solidFill>
                <a:latin typeface="Abadi" panose="020B0604020104020204" pitchFamily="34" charset="0"/>
              </a:rPr>
              <a:t> FROM SPACEXTABLE;</a:t>
            </a:r>
          </a:p>
          <a:p>
            <a:pPr>
              <a:lnSpc>
                <a:spcPct val="15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The SQL query above returns a list of unique launch sites from the SPACEXTABLE </a:t>
            </a:r>
          </a:p>
          <a:p>
            <a:pPr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9F6471D-2F27-B012-EEDD-5F4E5C6A700E}"/>
              </a:ext>
            </a:extLst>
          </p:cNvPr>
          <p:cNvPicPr>
            <a:picLocks noChangeAspect="1"/>
          </p:cNvPicPr>
          <p:nvPr/>
        </p:nvPicPr>
        <p:blipFill>
          <a:blip r:embed="rId3"/>
          <a:stretch>
            <a:fillRect/>
          </a:stretch>
        </p:blipFill>
        <p:spPr>
          <a:xfrm>
            <a:off x="4856144" y="3891824"/>
            <a:ext cx="1573322" cy="2273450"/>
          </a:xfrm>
          <a:prstGeom prst="rect">
            <a:avLst/>
          </a:prstGeom>
        </p:spPr>
      </p:pic>
      <p:sp>
        <p:nvSpPr>
          <p:cNvPr id="2" name="Text Placeholder 2">
            <a:extLst>
              <a:ext uri="{FF2B5EF4-FFF2-40B4-BE49-F238E27FC236}">
                <a16:creationId xmlns:a16="http://schemas.microsoft.com/office/drawing/2014/main" id="{E50906D8-5F39-A5C3-94D7-A0405C2CCD72}"/>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6243"/>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SQL Query to find 5 records where launch sites begin with "CCA“:</a:t>
            </a:r>
          </a:p>
          <a:p>
            <a:pPr marL="0" indent="0">
              <a:lnSpc>
                <a:spcPct val="100000"/>
              </a:lnSpc>
              <a:spcBef>
                <a:spcPts val="1400"/>
              </a:spcBef>
              <a:buNone/>
            </a:pPr>
            <a:r>
              <a:rPr lang="en-US" sz="2400" dirty="0">
                <a:solidFill>
                  <a:schemeClr val="accent2">
                    <a:lumMod val="50000"/>
                  </a:schemeClr>
                </a:solidFill>
                <a:latin typeface="Abadi" panose="020B0604020104020204" pitchFamily="34" charset="0"/>
              </a:rPr>
              <a:t>%</a:t>
            </a:r>
            <a:r>
              <a:rPr lang="en-US" sz="2400" dirty="0" err="1">
                <a:solidFill>
                  <a:schemeClr val="accent2">
                    <a:lumMod val="50000"/>
                  </a:schemeClr>
                </a:solidFill>
                <a:latin typeface="Abadi" panose="020B0604020104020204" pitchFamily="34" charset="0"/>
              </a:rPr>
              <a:t>sql</a:t>
            </a:r>
            <a:r>
              <a:rPr lang="en-US" sz="2400" dirty="0">
                <a:solidFill>
                  <a:schemeClr val="accent2">
                    <a:lumMod val="50000"/>
                  </a:schemeClr>
                </a:solidFill>
                <a:latin typeface="Abadi" panose="020B0604020104020204" pitchFamily="34" charset="0"/>
              </a:rPr>
              <a:t> SELECT * FROM SPACEXTABLE WHERE </a:t>
            </a:r>
            <a:r>
              <a:rPr lang="en-US" sz="2400" dirty="0" err="1">
                <a:solidFill>
                  <a:schemeClr val="accent2">
                    <a:lumMod val="50000"/>
                  </a:schemeClr>
                </a:solidFill>
                <a:latin typeface="Abadi" panose="020B0604020104020204" pitchFamily="34" charset="0"/>
              </a:rPr>
              <a:t>Launch_Site</a:t>
            </a:r>
            <a:r>
              <a:rPr lang="en-US" sz="2400" dirty="0">
                <a:solidFill>
                  <a:schemeClr val="accent2">
                    <a:lumMod val="50000"/>
                  </a:schemeClr>
                </a:solidFill>
                <a:latin typeface="Abadi" panose="020B0604020104020204" pitchFamily="34" charset="0"/>
              </a:rPr>
              <a:t> LIKE 'CCA%' LIMIT 5;</a:t>
            </a:r>
          </a:p>
          <a:p>
            <a:pPr>
              <a:lnSpc>
                <a:spcPct val="100000"/>
              </a:lnSpc>
              <a:spcBef>
                <a:spcPts val="1400"/>
              </a:spcBef>
              <a:buNone/>
            </a:pPr>
            <a:endParaRPr lang="en-US" sz="2400" dirty="0">
              <a:solidFill>
                <a:schemeClr val="accent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9D38040-ECA9-6685-93B7-A5FE35484C7D}"/>
              </a:ext>
            </a:extLst>
          </p:cNvPr>
          <p:cNvPicPr>
            <a:picLocks noChangeAspect="1"/>
          </p:cNvPicPr>
          <p:nvPr/>
        </p:nvPicPr>
        <p:blipFill>
          <a:blip r:embed="rId3"/>
          <a:stretch>
            <a:fillRect/>
          </a:stretch>
        </p:blipFill>
        <p:spPr>
          <a:xfrm>
            <a:off x="5942516" y="3277497"/>
            <a:ext cx="5154975" cy="2390759"/>
          </a:xfrm>
          <a:prstGeom prst="rect">
            <a:avLst/>
          </a:prstGeom>
        </p:spPr>
      </p:pic>
      <p:sp>
        <p:nvSpPr>
          <p:cNvPr id="7" name="TextBox 6">
            <a:extLst>
              <a:ext uri="{FF2B5EF4-FFF2-40B4-BE49-F238E27FC236}">
                <a16:creationId xmlns:a16="http://schemas.microsoft.com/office/drawing/2014/main" id="{62A6FD3D-DE92-EF99-A623-E860094D2023}"/>
              </a:ext>
            </a:extLst>
          </p:cNvPr>
          <p:cNvSpPr txBox="1"/>
          <p:nvPr/>
        </p:nvSpPr>
        <p:spPr>
          <a:xfrm>
            <a:off x="831272" y="3270570"/>
            <a:ext cx="4869873" cy="2249975"/>
          </a:xfrm>
          <a:prstGeom prst="rect">
            <a:avLst/>
          </a:prstGeom>
          <a:noFill/>
        </p:spPr>
        <p:txBody>
          <a:bodyPr wrap="square">
            <a:spAutoFit/>
          </a:bodyPr>
          <a:lstStyle/>
          <a:p>
            <a:pPr algn="just">
              <a:lnSpc>
                <a:spcPct val="15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This SQL query displays the first 5 launches from the SPACEXTABLE where launch sites begin with "CCA"</a:t>
            </a:r>
          </a:p>
        </p:txBody>
      </p:sp>
      <p:sp>
        <p:nvSpPr>
          <p:cNvPr id="2" name="Text Placeholder 2">
            <a:extLst>
              <a:ext uri="{FF2B5EF4-FFF2-40B4-BE49-F238E27FC236}">
                <a16:creationId xmlns:a16="http://schemas.microsoft.com/office/drawing/2014/main" id="{4C515716-860C-C232-96EE-A3E630EABB18}"/>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6243"/>
            <a:ext cx="9967263"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SQL Query to calculate the total payload carried by boosters from NASA:</a:t>
            </a:r>
          </a:p>
          <a:p>
            <a:pPr marL="0" indent="0">
              <a:lnSpc>
                <a:spcPct val="100000"/>
              </a:lnSpc>
              <a:spcBef>
                <a:spcPts val="1400"/>
              </a:spcBef>
              <a:buNone/>
            </a:pPr>
            <a:r>
              <a:rPr lang="en-US" sz="2400" dirty="0">
                <a:solidFill>
                  <a:schemeClr val="accent2">
                    <a:lumMod val="50000"/>
                  </a:schemeClr>
                </a:solidFill>
                <a:latin typeface="Abadi" panose="020B0604020104020204" pitchFamily="34" charset="0"/>
              </a:rPr>
              <a:t>%</a:t>
            </a:r>
            <a:r>
              <a:rPr lang="en-US" sz="2400" dirty="0" err="1">
                <a:solidFill>
                  <a:schemeClr val="accent2">
                    <a:lumMod val="50000"/>
                  </a:schemeClr>
                </a:solidFill>
                <a:latin typeface="Abadi" panose="020B0604020104020204" pitchFamily="34" charset="0"/>
              </a:rPr>
              <a:t>sql</a:t>
            </a:r>
            <a:r>
              <a:rPr lang="en-US" sz="2400" dirty="0">
                <a:solidFill>
                  <a:schemeClr val="accent2">
                    <a:lumMod val="50000"/>
                  </a:schemeClr>
                </a:solidFill>
                <a:latin typeface="Abadi" panose="020B0604020104020204" pitchFamily="34" charset="0"/>
              </a:rPr>
              <a:t> SELECT SUM(PAYLOAD_MASS__KG_) FROM SPACEXTABLE WHERE Customer = 'NASA (CRS)’;</a:t>
            </a:r>
          </a:p>
          <a:p>
            <a:pPr algn="just">
              <a:lnSpc>
                <a:spcPct val="15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This SQL query returns </a:t>
            </a:r>
            <a:r>
              <a:rPr lang="en-US" sz="2400" b="1" dirty="0">
                <a:solidFill>
                  <a:schemeClr val="accent3">
                    <a:lumMod val="25000"/>
                  </a:schemeClr>
                </a:solidFill>
                <a:latin typeface="Abadi" panose="020B0604020104020204" pitchFamily="34" charset="0"/>
              </a:rPr>
              <a:t>total payload mass (in kg) </a:t>
            </a:r>
            <a:r>
              <a:rPr lang="en-US" sz="2400" dirty="0">
                <a:solidFill>
                  <a:schemeClr val="accent3">
                    <a:lumMod val="25000"/>
                  </a:schemeClr>
                </a:solidFill>
                <a:latin typeface="Abadi" panose="020B0604020104020204" pitchFamily="34" charset="0"/>
              </a:rPr>
              <a:t>launched for missions where NASA (CRS) was the customer.</a:t>
            </a:r>
          </a:p>
          <a:p>
            <a:pPr>
              <a:lnSpc>
                <a:spcPct val="100000"/>
              </a:lnSpc>
              <a:spcBef>
                <a:spcPts val="1400"/>
              </a:spcBef>
            </a:pPr>
            <a:endParaRPr lang="en-US" sz="24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E3D62D8D-58A0-8828-9AAF-9717C849CD19}"/>
              </a:ext>
            </a:extLst>
          </p:cNvPr>
          <p:cNvPicPr>
            <a:picLocks noChangeAspect="1"/>
          </p:cNvPicPr>
          <p:nvPr/>
        </p:nvPicPr>
        <p:blipFill>
          <a:blip r:embed="rId3"/>
          <a:stretch>
            <a:fillRect/>
          </a:stretch>
        </p:blipFill>
        <p:spPr>
          <a:xfrm>
            <a:off x="3803812" y="4655526"/>
            <a:ext cx="4447997" cy="1252462"/>
          </a:xfrm>
          <a:prstGeom prst="rect">
            <a:avLst/>
          </a:prstGeom>
        </p:spPr>
      </p:pic>
      <p:sp>
        <p:nvSpPr>
          <p:cNvPr id="2" name="Text Placeholder 2">
            <a:extLst>
              <a:ext uri="{FF2B5EF4-FFF2-40B4-BE49-F238E27FC236}">
                <a16:creationId xmlns:a16="http://schemas.microsoft.com/office/drawing/2014/main" id="{6C52888C-6C9F-A9B8-CFB7-FFFB8E7C80FC}"/>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6971"/>
            <a:ext cx="9745589" cy="4351338"/>
          </a:xfrm>
          <a:prstGeom prst="rect">
            <a:avLst/>
          </a:prstGeom>
        </p:spPr>
        <p:txBody>
          <a:bodyPr>
            <a:normAutofit/>
          </a:bodyPr>
          <a:lstStyle/>
          <a:p>
            <a:pPr algn="just">
              <a:lnSpc>
                <a:spcPct val="150000"/>
              </a:lnSpc>
              <a:spcBef>
                <a:spcPts val="1400"/>
              </a:spcBef>
            </a:pPr>
            <a:r>
              <a:rPr lang="en-US" sz="2400" b="1" dirty="0">
                <a:solidFill>
                  <a:schemeClr val="accent3">
                    <a:lumMod val="25000"/>
                  </a:schemeClr>
                </a:solidFill>
                <a:latin typeface="Abadi" panose="020B0604020104020204" pitchFamily="34" charset="0"/>
              </a:rPr>
              <a:t>SQL Query to c</a:t>
            </a:r>
            <a:r>
              <a:rPr lang="en-US" sz="2400" dirty="0">
                <a:solidFill>
                  <a:schemeClr val="accent3">
                    <a:lumMod val="25000"/>
                  </a:schemeClr>
                </a:solidFill>
                <a:latin typeface="Abadi" panose="020B0604020104020204" pitchFamily="34" charset="0"/>
              </a:rPr>
              <a:t>alculate the average payload mass carried by booster version F9 v1.1</a:t>
            </a:r>
          </a:p>
          <a:p>
            <a:pPr marL="0" indent="0">
              <a:lnSpc>
                <a:spcPct val="100000"/>
              </a:lnSpc>
              <a:spcBef>
                <a:spcPts val="1400"/>
              </a:spcBef>
              <a:buNone/>
            </a:pPr>
            <a:r>
              <a:rPr lang="en-US" sz="2400" dirty="0">
                <a:solidFill>
                  <a:schemeClr val="accent2">
                    <a:lumMod val="50000"/>
                  </a:schemeClr>
                </a:solidFill>
                <a:latin typeface="Abadi" panose="020B0604020104020204" pitchFamily="34" charset="0"/>
              </a:rPr>
              <a:t>%</a:t>
            </a:r>
            <a:r>
              <a:rPr lang="en-US" sz="2400" dirty="0" err="1">
                <a:solidFill>
                  <a:schemeClr val="accent2">
                    <a:lumMod val="50000"/>
                  </a:schemeClr>
                </a:solidFill>
                <a:latin typeface="Abadi" panose="020B0604020104020204" pitchFamily="34" charset="0"/>
              </a:rPr>
              <a:t>sql</a:t>
            </a:r>
            <a:r>
              <a:rPr lang="en-US" sz="2400" dirty="0">
                <a:solidFill>
                  <a:schemeClr val="accent2">
                    <a:lumMod val="50000"/>
                  </a:schemeClr>
                </a:solidFill>
                <a:latin typeface="Abadi" panose="020B0604020104020204" pitchFamily="34" charset="0"/>
              </a:rPr>
              <a:t> SELECT AVG(PAYLOAD_MASS__KG_) FROM SPACEXTABLE WHERE </a:t>
            </a:r>
            <a:r>
              <a:rPr lang="en-US" sz="2400" dirty="0" err="1">
                <a:solidFill>
                  <a:schemeClr val="accent2">
                    <a:lumMod val="50000"/>
                  </a:schemeClr>
                </a:solidFill>
                <a:latin typeface="Abadi" panose="020B0604020104020204" pitchFamily="34" charset="0"/>
              </a:rPr>
              <a:t>Booster_Version</a:t>
            </a:r>
            <a:r>
              <a:rPr lang="en-US" sz="2400" dirty="0">
                <a:solidFill>
                  <a:schemeClr val="accent2">
                    <a:lumMod val="50000"/>
                  </a:schemeClr>
                </a:solidFill>
                <a:latin typeface="Abadi" panose="020B0604020104020204" pitchFamily="34" charset="0"/>
              </a:rPr>
              <a:t> = 'F9 v1.1’;</a:t>
            </a:r>
          </a:p>
          <a:p>
            <a:pPr algn="just">
              <a:lnSpc>
                <a:spcPct val="15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the query above returns the average payload mass for all flights using the F9 v1.1 booster version.</a:t>
            </a:r>
          </a:p>
          <a:p>
            <a:pPr>
              <a:lnSpc>
                <a:spcPct val="100000"/>
              </a:lnSpc>
              <a:spcBef>
                <a:spcPts val="1400"/>
              </a:spcBef>
            </a:pPr>
            <a:endParaRPr lang="en-US" sz="2400" dirty="0">
              <a:solidFill>
                <a:schemeClr val="accent2">
                  <a:lumMod val="50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2E15CBD-D125-BED2-54DA-35A8255492B8}"/>
              </a:ext>
            </a:extLst>
          </p:cNvPr>
          <p:cNvPicPr>
            <a:picLocks noChangeAspect="1"/>
          </p:cNvPicPr>
          <p:nvPr/>
        </p:nvPicPr>
        <p:blipFill>
          <a:blip r:embed="rId3"/>
          <a:stretch>
            <a:fillRect/>
          </a:stretch>
        </p:blipFill>
        <p:spPr>
          <a:xfrm>
            <a:off x="3808986" y="5036940"/>
            <a:ext cx="3667637" cy="905001"/>
          </a:xfrm>
          <a:prstGeom prst="rect">
            <a:avLst/>
          </a:prstGeom>
        </p:spPr>
      </p:pic>
      <p:sp>
        <p:nvSpPr>
          <p:cNvPr id="2" name="Text Placeholder 2">
            <a:extLst>
              <a:ext uri="{FF2B5EF4-FFF2-40B4-BE49-F238E27FC236}">
                <a16:creationId xmlns:a16="http://schemas.microsoft.com/office/drawing/2014/main" id="{1A40DD4D-5FB9-889F-F057-C4A438487B05}"/>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4624"/>
            <a:ext cx="9745589" cy="4351338"/>
          </a:xfrm>
          <a:prstGeom prst="rect">
            <a:avLst/>
          </a:prstGeom>
        </p:spPr>
        <p:txBody>
          <a:bodyPr lIns="91440" tIns="45720" rIns="91440" bIns="45720" anchor="t">
            <a:normAutofit/>
          </a:bodyPr>
          <a:lstStyle/>
          <a:p>
            <a:pPr algn="just">
              <a:lnSpc>
                <a:spcPct val="150000"/>
              </a:lnSpc>
              <a:spcBef>
                <a:spcPts val="1400"/>
              </a:spcBef>
            </a:pPr>
            <a:r>
              <a:rPr lang="en-US" sz="2400" b="1" dirty="0">
                <a:solidFill>
                  <a:schemeClr val="accent3">
                    <a:lumMod val="25000"/>
                  </a:schemeClr>
                </a:solidFill>
                <a:latin typeface="Abadi" panose="020B0604020104020204" pitchFamily="34" charset="0"/>
              </a:rPr>
              <a:t>SQL Query </a:t>
            </a:r>
            <a:r>
              <a:rPr lang="en-US" sz="2400" dirty="0">
                <a:solidFill>
                  <a:schemeClr val="accent3">
                    <a:lumMod val="25000"/>
                  </a:schemeClr>
                </a:solidFill>
                <a:latin typeface="Abadi" panose="020B0604020104020204" pitchFamily="34" charset="0"/>
              </a:rPr>
              <a:t>to f</a:t>
            </a:r>
            <a:r>
              <a:rPr lang="en-US" sz="2400" dirty="0">
                <a:solidFill>
                  <a:schemeClr val="accent3">
                    <a:lumMod val="25000"/>
                  </a:schemeClr>
                </a:solidFill>
                <a:latin typeface="Abadi"/>
              </a:rPr>
              <a:t>ind the dates of the first successful landing outcome on ground pad</a:t>
            </a:r>
            <a:endParaRPr lang="en-US" sz="2400" dirty="0">
              <a:solidFill>
                <a:schemeClr val="accent3">
                  <a:lumMod val="25000"/>
                </a:schemeClr>
              </a:solidFill>
            </a:endParaRPr>
          </a:p>
          <a:p>
            <a:pPr marL="0" indent="0">
              <a:lnSpc>
                <a:spcPct val="100000"/>
              </a:lnSpc>
              <a:spcBef>
                <a:spcPts val="1400"/>
              </a:spcBef>
              <a:buNone/>
            </a:pPr>
            <a:r>
              <a:rPr lang="en-US" sz="2400" dirty="0">
                <a:solidFill>
                  <a:schemeClr val="accent2">
                    <a:lumMod val="50000"/>
                  </a:schemeClr>
                </a:solidFill>
                <a:latin typeface="Abadi" panose="020B0604020104020204" pitchFamily="34" charset="0"/>
              </a:rPr>
              <a:t>%</a:t>
            </a:r>
            <a:r>
              <a:rPr lang="en-US" sz="2400" dirty="0" err="1">
                <a:solidFill>
                  <a:schemeClr val="accent2">
                    <a:lumMod val="50000"/>
                  </a:schemeClr>
                </a:solidFill>
                <a:latin typeface="Abadi" panose="020B0604020104020204" pitchFamily="34" charset="0"/>
              </a:rPr>
              <a:t>sql</a:t>
            </a:r>
            <a:r>
              <a:rPr lang="en-US" sz="2400" dirty="0">
                <a:solidFill>
                  <a:schemeClr val="accent2">
                    <a:lumMod val="50000"/>
                  </a:schemeClr>
                </a:solidFill>
                <a:latin typeface="Abadi" panose="020B0604020104020204" pitchFamily="34" charset="0"/>
              </a:rPr>
              <a:t> SELECT MIN(Date) AS </a:t>
            </a:r>
            <a:r>
              <a:rPr lang="en-US" sz="2400" dirty="0" err="1">
                <a:solidFill>
                  <a:schemeClr val="accent2">
                    <a:lumMod val="50000"/>
                  </a:schemeClr>
                </a:solidFill>
                <a:latin typeface="Abadi" panose="020B0604020104020204" pitchFamily="34" charset="0"/>
              </a:rPr>
              <a:t>First_Successful_GroundPad_Landing</a:t>
            </a:r>
            <a:r>
              <a:rPr lang="en-US" sz="2400" dirty="0">
                <a:solidFill>
                  <a:schemeClr val="accent2">
                    <a:lumMod val="50000"/>
                  </a:schemeClr>
                </a:solidFill>
                <a:latin typeface="Abadi" panose="020B0604020104020204" pitchFamily="34" charset="0"/>
              </a:rPr>
              <a:t> FROM SPACEXTABLE WHERE </a:t>
            </a:r>
            <a:r>
              <a:rPr lang="en-US" sz="2400" dirty="0" err="1">
                <a:solidFill>
                  <a:schemeClr val="accent2">
                    <a:lumMod val="50000"/>
                  </a:schemeClr>
                </a:solidFill>
                <a:latin typeface="Abadi" panose="020B0604020104020204" pitchFamily="34" charset="0"/>
              </a:rPr>
              <a:t>Landing_Outcome</a:t>
            </a:r>
            <a:r>
              <a:rPr lang="en-US" sz="2400" dirty="0">
                <a:solidFill>
                  <a:schemeClr val="accent2">
                    <a:lumMod val="50000"/>
                  </a:schemeClr>
                </a:solidFill>
                <a:latin typeface="Abadi" panose="020B0604020104020204" pitchFamily="34" charset="0"/>
              </a:rPr>
              <a:t> = 'Success (ground pad)’;</a:t>
            </a:r>
          </a:p>
          <a:p>
            <a:pPr marL="0" indent="0">
              <a:lnSpc>
                <a:spcPct val="100000"/>
              </a:lnSpc>
              <a:spcBef>
                <a:spcPts val="1400"/>
              </a:spcBef>
              <a:buNone/>
            </a:pPr>
            <a:endParaRPr lang="en-US" sz="1600" dirty="0">
              <a:solidFill>
                <a:schemeClr val="accent2">
                  <a:lumMod val="50000"/>
                </a:schemeClr>
              </a:solidFill>
              <a:latin typeface="Abadi" panose="020B0604020104020204" pitchFamily="34" charset="0"/>
            </a:endParaRPr>
          </a:p>
          <a:p>
            <a:pPr algn="just">
              <a:lnSpc>
                <a:spcPct val="15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a:rPr>
              <a:t>To find and display the dates of the first successful landing occurred on a ground pad.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3B1C827-F9AA-253E-0A0C-FAC7FC1E7694}"/>
              </a:ext>
            </a:extLst>
          </p:cNvPr>
          <p:cNvPicPr>
            <a:picLocks noChangeAspect="1"/>
          </p:cNvPicPr>
          <p:nvPr/>
        </p:nvPicPr>
        <p:blipFill>
          <a:blip r:embed="rId3"/>
          <a:stretch>
            <a:fillRect/>
          </a:stretch>
        </p:blipFill>
        <p:spPr>
          <a:xfrm>
            <a:off x="3299327" y="5330401"/>
            <a:ext cx="4686954" cy="971686"/>
          </a:xfrm>
          <a:prstGeom prst="rect">
            <a:avLst/>
          </a:prstGeom>
        </p:spPr>
      </p:pic>
      <p:sp>
        <p:nvSpPr>
          <p:cNvPr id="2" name="Text Placeholder 2">
            <a:extLst>
              <a:ext uri="{FF2B5EF4-FFF2-40B4-BE49-F238E27FC236}">
                <a16:creationId xmlns:a16="http://schemas.microsoft.com/office/drawing/2014/main" id="{8480DBA7-B453-373A-2624-C726A5E5E74E}"/>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2334"/>
            <a:ext cx="9897990" cy="2531630"/>
          </a:xfrm>
          <a:prstGeom prst="rect">
            <a:avLst/>
          </a:prstGeom>
        </p:spPr>
        <p:txBody>
          <a:bodyPr lIns="91440" tIns="45720" rIns="91440" bIns="45720" anchor="t">
            <a:normAutofit/>
          </a:bodyPr>
          <a:lstStyle/>
          <a:p>
            <a:pPr algn="just">
              <a:lnSpc>
                <a:spcPct val="100000"/>
              </a:lnSpc>
              <a:spcBef>
                <a:spcPts val="1400"/>
              </a:spcBef>
            </a:pPr>
            <a:r>
              <a:rPr lang="en-US" sz="2400" b="1" dirty="0">
                <a:solidFill>
                  <a:schemeClr val="accent3">
                    <a:lumMod val="25000"/>
                  </a:schemeClr>
                </a:solidFill>
                <a:latin typeface="Abadi" panose="020B0604020104020204" pitchFamily="34" charset="0"/>
              </a:rPr>
              <a:t>SQL Query</a:t>
            </a:r>
            <a:r>
              <a:rPr lang="en-US" sz="2400" dirty="0">
                <a:solidFill>
                  <a:schemeClr val="accent3">
                    <a:lumMod val="25000"/>
                  </a:schemeClr>
                </a:solidFill>
                <a:latin typeface="Abadi"/>
              </a:rPr>
              <a:t> to list the names of boosters which have successfully landed on drone ship and had payload mass greater than 4000 but less than 6000</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2">
                    <a:lumMod val="50000"/>
                  </a:schemeClr>
                </a:solidFill>
                <a:latin typeface="Abadi" panose="020B0604020104020204" pitchFamily="34" charset="0"/>
              </a:rPr>
              <a:t>%</a:t>
            </a:r>
            <a:r>
              <a:rPr lang="en-US" sz="2200" dirty="0" err="1">
                <a:solidFill>
                  <a:schemeClr val="accent2">
                    <a:lumMod val="50000"/>
                  </a:schemeClr>
                </a:solidFill>
                <a:latin typeface="Abadi" panose="020B0604020104020204" pitchFamily="34" charset="0"/>
              </a:rPr>
              <a:t>sql</a:t>
            </a:r>
            <a:r>
              <a:rPr lang="en-US" sz="2200" dirty="0">
                <a:solidFill>
                  <a:schemeClr val="accent2">
                    <a:lumMod val="50000"/>
                  </a:schemeClr>
                </a:solidFill>
                <a:latin typeface="Abadi" panose="020B0604020104020204" pitchFamily="34" charset="0"/>
              </a:rPr>
              <a:t> SELECT </a:t>
            </a:r>
            <a:r>
              <a:rPr lang="en-US" sz="2200" dirty="0" err="1">
                <a:solidFill>
                  <a:schemeClr val="accent2">
                    <a:lumMod val="50000"/>
                  </a:schemeClr>
                </a:solidFill>
                <a:latin typeface="Abadi" panose="020B0604020104020204" pitchFamily="34" charset="0"/>
              </a:rPr>
              <a:t>Booster_Version</a:t>
            </a:r>
            <a:r>
              <a:rPr lang="en-US" sz="2200" dirty="0">
                <a:solidFill>
                  <a:schemeClr val="accent2">
                    <a:lumMod val="50000"/>
                  </a:schemeClr>
                </a:solidFill>
                <a:latin typeface="Abadi" panose="020B0604020104020204" pitchFamily="34" charset="0"/>
              </a:rPr>
              <a:t> FROM SPACEXTABLE WHERE </a:t>
            </a:r>
            <a:r>
              <a:rPr lang="en-US" sz="2200" dirty="0" err="1">
                <a:solidFill>
                  <a:schemeClr val="accent2">
                    <a:lumMod val="50000"/>
                  </a:schemeClr>
                </a:solidFill>
                <a:latin typeface="Abadi" panose="020B0604020104020204" pitchFamily="34" charset="0"/>
              </a:rPr>
              <a:t>Landing_Outcome</a:t>
            </a:r>
            <a:r>
              <a:rPr lang="en-US" sz="2200" dirty="0">
                <a:solidFill>
                  <a:schemeClr val="accent2">
                    <a:lumMod val="50000"/>
                  </a:schemeClr>
                </a:solidFill>
                <a:latin typeface="Abadi" panose="020B0604020104020204" pitchFamily="34" charset="0"/>
              </a:rPr>
              <a:t> = 'Success (drone ship)' AND PAYLOAD_MASS__KG_ &gt; 4000 AND PAYLOAD_MASS__KG_ &lt; 6000;</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56A7E4-2F99-AED3-3CE7-597A4428D3C2}"/>
              </a:ext>
            </a:extLst>
          </p:cNvPr>
          <p:cNvPicPr>
            <a:picLocks noChangeAspect="1"/>
          </p:cNvPicPr>
          <p:nvPr/>
        </p:nvPicPr>
        <p:blipFill>
          <a:blip r:embed="rId3"/>
          <a:stretch>
            <a:fillRect/>
          </a:stretch>
        </p:blipFill>
        <p:spPr>
          <a:xfrm>
            <a:off x="8486172" y="3918167"/>
            <a:ext cx="2086266" cy="2734057"/>
          </a:xfrm>
          <a:prstGeom prst="rect">
            <a:avLst/>
          </a:prstGeom>
        </p:spPr>
      </p:pic>
      <p:sp>
        <p:nvSpPr>
          <p:cNvPr id="7" name="TextBox 6">
            <a:extLst>
              <a:ext uri="{FF2B5EF4-FFF2-40B4-BE49-F238E27FC236}">
                <a16:creationId xmlns:a16="http://schemas.microsoft.com/office/drawing/2014/main" id="{6A247C21-786B-0200-4BA9-1FD515F1123E}"/>
              </a:ext>
            </a:extLst>
          </p:cNvPr>
          <p:cNvSpPr txBox="1"/>
          <p:nvPr/>
        </p:nvSpPr>
        <p:spPr>
          <a:xfrm>
            <a:off x="831272" y="4119410"/>
            <a:ext cx="7419109" cy="1569660"/>
          </a:xfrm>
          <a:prstGeom prst="rect">
            <a:avLst/>
          </a:prstGeom>
          <a:noFill/>
        </p:spPr>
        <p:txBody>
          <a:bodyPr wrap="square">
            <a:spAutoFit/>
          </a:bodyPr>
          <a:lstStyle/>
          <a:p>
            <a:pPr algn="just">
              <a:lnSpc>
                <a:spcPct val="10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The query above was executed to list the names of boosters that successfully landed on a drone ship and carried a payload between 4000 kg and 6000 kg.</a:t>
            </a:r>
          </a:p>
        </p:txBody>
      </p:sp>
      <p:sp>
        <p:nvSpPr>
          <p:cNvPr id="2" name="Text Placeholder 2">
            <a:extLst>
              <a:ext uri="{FF2B5EF4-FFF2-40B4-BE49-F238E27FC236}">
                <a16:creationId xmlns:a16="http://schemas.microsoft.com/office/drawing/2014/main" id="{EBEBDB04-3928-CD04-BE2E-FC630345E093}"/>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6190"/>
            <a:ext cx="9745589" cy="4351338"/>
          </a:xfrm>
          <a:prstGeom prst="rect">
            <a:avLst/>
          </a:prstGeom>
        </p:spPr>
        <p:txBody>
          <a:bodyPr>
            <a:normAutofit/>
          </a:bodyPr>
          <a:lstStyle/>
          <a:p>
            <a:pPr algn="just">
              <a:lnSpc>
                <a:spcPct val="100000"/>
              </a:lnSpc>
              <a:spcBef>
                <a:spcPts val="1400"/>
              </a:spcBef>
            </a:pPr>
            <a:r>
              <a:rPr lang="en-US" sz="2400" b="1" dirty="0">
                <a:solidFill>
                  <a:schemeClr val="accent3">
                    <a:lumMod val="25000"/>
                  </a:schemeClr>
                </a:solidFill>
                <a:latin typeface="Abadi" panose="020B0604020104020204" pitchFamily="34" charset="0"/>
              </a:rPr>
              <a:t>SQL Query</a:t>
            </a:r>
            <a:r>
              <a:rPr lang="en-US" sz="2400" dirty="0">
                <a:solidFill>
                  <a:schemeClr val="accent3">
                    <a:lumMod val="25000"/>
                  </a:schemeClr>
                </a:solidFill>
                <a:latin typeface="Abadi"/>
              </a:rPr>
              <a:t> to </a:t>
            </a:r>
            <a:r>
              <a:rPr lang="en-US" sz="24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400" dirty="0">
                <a:solidFill>
                  <a:schemeClr val="accent2">
                    <a:lumMod val="50000"/>
                  </a:schemeClr>
                </a:solidFill>
                <a:latin typeface="Abadi" panose="020B0604020104020204" pitchFamily="34" charset="0"/>
              </a:rPr>
              <a:t>%</a:t>
            </a:r>
            <a:r>
              <a:rPr lang="en-US" sz="2400" dirty="0" err="1">
                <a:solidFill>
                  <a:schemeClr val="accent2">
                    <a:lumMod val="50000"/>
                  </a:schemeClr>
                </a:solidFill>
                <a:latin typeface="Abadi" panose="020B0604020104020204" pitchFamily="34" charset="0"/>
              </a:rPr>
              <a:t>sql</a:t>
            </a:r>
            <a:r>
              <a:rPr lang="en-US" sz="2400" dirty="0">
                <a:solidFill>
                  <a:schemeClr val="accent2">
                    <a:lumMod val="50000"/>
                  </a:schemeClr>
                </a:solidFill>
                <a:latin typeface="Abadi" panose="020B0604020104020204" pitchFamily="34" charset="0"/>
              </a:rPr>
              <a:t> SELECT </a:t>
            </a:r>
            <a:r>
              <a:rPr lang="en-US" sz="2400" dirty="0" err="1">
                <a:solidFill>
                  <a:schemeClr val="accent2">
                    <a:lumMod val="50000"/>
                  </a:schemeClr>
                </a:solidFill>
                <a:latin typeface="Abadi" panose="020B0604020104020204" pitchFamily="34" charset="0"/>
              </a:rPr>
              <a:t>Mission_Outcome</a:t>
            </a:r>
            <a:r>
              <a:rPr lang="en-US" sz="2400" dirty="0">
                <a:solidFill>
                  <a:schemeClr val="accent2">
                    <a:lumMod val="50000"/>
                  </a:schemeClr>
                </a:solidFill>
                <a:latin typeface="Abadi" panose="020B0604020104020204" pitchFamily="34" charset="0"/>
              </a:rPr>
              <a:t>, COUNT(*) AS </a:t>
            </a:r>
            <a:r>
              <a:rPr lang="en-US" sz="2400" dirty="0" err="1">
                <a:solidFill>
                  <a:schemeClr val="accent2">
                    <a:lumMod val="50000"/>
                  </a:schemeClr>
                </a:solidFill>
                <a:latin typeface="Abadi" panose="020B0604020104020204" pitchFamily="34" charset="0"/>
              </a:rPr>
              <a:t>Outcome_Count</a:t>
            </a:r>
            <a:r>
              <a:rPr lang="en-US" sz="2400" dirty="0">
                <a:solidFill>
                  <a:schemeClr val="accent2">
                    <a:lumMod val="50000"/>
                  </a:schemeClr>
                </a:solidFill>
                <a:latin typeface="Abadi" panose="020B0604020104020204" pitchFamily="34" charset="0"/>
              </a:rPr>
              <a:t> FROM SPACEXTABLE GROUP BY </a:t>
            </a:r>
            <a:r>
              <a:rPr lang="en-US" sz="2400" dirty="0" err="1">
                <a:solidFill>
                  <a:schemeClr val="accent2">
                    <a:lumMod val="50000"/>
                  </a:schemeClr>
                </a:solidFill>
                <a:latin typeface="Abadi" panose="020B0604020104020204" pitchFamily="34" charset="0"/>
              </a:rPr>
              <a:t>Mission_Outcome</a:t>
            </a:r>
            <a:r>
              <a:rPr lang="en-US" sz="2400" dirty="0">
                <a:solidFill>
                  <a:schemeClr val="accent2">
                    <a:lumMod val="50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B0C90A-EC1C-D74B-9CCC-E6B13CD3265F}"/>
              </a:ext>
            </a:extLst>
          </p:cNvPr>
          <p:cNvPicPr>
            <a:picLocks noChangeAspect="1"/>
          </p:cNvPicPr>
          <p:nvPr/>
        </p:nvPicPr>
        <p:blipFill>
          <a:blip r:embed="rId3"/>
          <a:stretch>
            <a:fillRect/>
          </a:stretch>
        </p:blipFill>
        <p:spPr>
          <a:xfrm>
            <a:off x="5587038" y="3679236"/>
            <a:ext cx="5177903" cy="2434698"/>
          </a:xfrm>
          <a:prstGeom prst="rect">
            <a:avLst/>
          </a:prstGeom>
        </p:spPr>
      </p:pic>
      <p:sp>
        <p:nvSpPr>
          <p:cNvPr id="8" name="TextBox 7">
            <a:extLst>
              <a:ext uri="{FF2B5EF4-FFF2-40B4-BE49-F238E27FC236}">
                <a16:creationId xmlns:a16="http://schemas.microsoft.com/office/drawing/2014/main" id="{057795D3-AF5E-73DD-AAF3-74307AE35509}"/>
              </a:ext>
            </a:extLst>
          </p:cNvPr>
          <p:cNvSpPr txBox="1"/>
          <p:nvPr/>
        </p:nvSpPr>
        <p:spPr>
          <a:xfrm>
            <a:off x="770011" y="3679236"/>
            <a:ext cx="4492570" cy="2015936"/>
          </a:xfrm>
          <a:prstGeom prst="rect">
            <a:avLst/>
          </a:prstGeom>
          <a:noFill/>
        </p:spPr>
        <p:txBody>
          <a:bodyPr wrap="square">
            <a:spAutoFit/>
          </a:bodyPr>
          <a:lstStyle/>
          <a:p>
            <a:pPr algn="just">
              <a:lnSpc>
                <a:spcPct val="100000"/>
              </a:lnSpc>
              <a:spcBef>
                <a:spcPts val="600"/>
              </a:spcBef>
            </a:pPr>
            <a:r>
              <a:rPr lang="en-US" sz="2400" b="1" dirty="0">
                <a:solidFill>
                  <a:schemeClr val="accent3">
                    <a:lumMod val="25000"/>
                  </a:schemeClr>
                </a:solidFill>
                <a:latin typeface="Abadi" panose="020B0604020104020204" pitchFamily="34" charset="0"/>
              </a:rPr>
              <a:t>Explanation: </a:t>
            </a:r>
          </a:p>
          <a:p>
            <a:pPr algn="just">
              <a:lnSpc>
                <a:spcPct val="100000"/>
              </a:lnSpc>
              <a:spcBef>
                <a:spcPts val="600"/>
              </a:spcBef>
            </a:pPr>
            <a:r>
              <a:rPr lang="en-US" sz="2400" dirty="0">
                <a:solidFill>
                  <a:schemeClr val="accent3">
                    <a:lumMod val="25000"/>
                  </a:schemeClr>
                </a:solidFill>
                <a:latin typeface="Abadi" panose="020B0604020104020204" pitchFamily="34" charset="0"/>
              </a:rPr>
              <a:t>The query above was run to calculate and list the total number of successful and failure mission outcomes.</a:t>
            </a:r>
            <a:endParaRPr lang="en-US" sz="2400" b="1" dirty="0">
              <a:solidFill>
                <a:schemeClr val="accent3">
                  <a:lumMod val="25000"/>
                </a:schemeClr>
              </a:solidFill>
              <a:latin typeface="Abadi" panose="020B0604020104020204" pitchFamily="34" charset="0"/>
            </a:endParaRPr>
          </a:p>
        </p:txBody>
      </p:sp>
      <p:sp>
        <p:nvSpPr>
          <p:cNvPr id="2" name="Text Placeholder 2">
            <a:extLst>
              <a:ext uri="{FF2B5EF4-FFF2-40B4-BE49-F238E27FC236}">
                <a16:creationId xmlns:a16="http://schemas.microsoft.com/office/drawing/2014/main" id="{4E6120BD-4D0F-AC5F-D547-B9552E79938D}"/>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2787"/>
            <a:ext cx="10935760" cy="4866576"/>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b="0" i="0" dirty="0">
                <a:solidFill>
                  <a:srgbClr val="1F2328"/>
                </a:solidFill>
                <a:effectLst/>
                <a:latin typeface="-apple-system"/>
              </a:rPr>
              <a:t>This project focuses on the landing outcome of the Falcon 9 first stage. Data was collected from the SpaceX API, capturing key information such as rocket type, payload mass (kg), launch and landing sites, and landing outcome (successful vs. failed). The data was then cleaned, structured, and visualized to explore the relationship between different factors and the target outcome—landing success. Next, </a:t>
            </a:r>
            <a:r>
              <a:rPr lang="en-US" dirty="0">
                <a:solidFill>
                  <a:srgbClr val="1F2328"/>
                </a:solidFill>
                <a:latin typeface="-apple-system"/>
              </a:rPr>
              <a:t>f</a:t>
            </a:r>
            <a:r>
              <a:rPr lang="en-US" b="0" i="0" dirty="0">
                <a:solidFill>
                  <a:srgbClr val="1F2328"/>
                </a:solidFill>
                <a:effectLst/>
                <a:latin typeface="-apple-system"/>
              </a:rPr>
              <a:t>our machine learning algorithms, including logistic regression, </a:t>
            </a:r>
            <a:r>
              <a:rPr lang="en-US" dirty="0">
                <a:solidFill>
                  <a:srgbClr val="1F2328"/>
                </a:solidFill>
                <a:latin typeface="-apple-system"/>
              </a:rPr>
              <a:t>Support Vector Machine (SVM), decision tree classifier, and K-Nearest Neighbors (KNN), were developed to predict the likelihood of successful first-stage landings. </a:t>
            </a:r>
            <a:r>
              <a:rPr lang="en-US" b="0" i="0" dirty="0">
                <a:solidFill>
                  <a:srgbClr val="1F2328"/>
                </a:solidFill>
                <a:effectLst/>
                <a:latin typeface="-apple-system"/>
              </a:rPr>
              <a:t>Each model was tuned using </a:t>
            </a:r>
            <a:r>
              <a:rPr lang="en-US" b="0" i="0" dirty="0" err="1">
                <a:solidFill>
                  <a:srgbClr val="1F2328"/>
                </a:solidFill>
                <a:effectLst/>
                <a:latin typeface="-apple-system"/>
              </a:rPr>
              <a:t>GridSearchCV</a:t>
            </a:r>
            <a:r>
              <a:rPr lang="en-US" b="0" i="0" dirty="0">
                <a:solidFill>
                  <a:srgbClr val="1F2328"/>
                </a:solidFill>
                <a:effectLst/>
                <a:latin typeface="-apple-system"/>
              </a:rPr>
              <a:t> with 10-fold cross-validation. The comparison results showed that the decision tree classifier slightly outperformed the others in terms of cross-validation accuracy, though all models achieved similar results on the test set. </a:t>
            </a:r>
            <a:endParaRPr lang="en-US" sz="3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115"/>
            <a:ext cx="8983590" cy="4351338"/>
          </a:xfrm>
          <a:prstGeom prst="rect">
            <a:avLst/>
          </a:prstGeom>
        </p:spPr>
        <p:txBody>
          <a:bodyPr>
            <a:normAutofit/>
          </a:bodyPr>
          <a:lstStyle/>
          <a:p>
            <a:pPr algn="just">
              <a:lnSpc>
                <a:spcPct val="150000"/>
              </a:lnSpc>
              <a:spcBef>
                <a:spcPts val="1400"/>
              </a:spcBef>
            </a:pPr>
            <a:r>
              <a:rPr lang="en-US" sz="2400" b="1" dirty="0">
                <a:solidFill>
                  <a:schemeClr val="accent3">
                    <a:lumMod val="25000"/>
                  </a:schemeClr>
                </a:solidFill>
                <a:latin typeface="Abadi" panose="020B0604020104020204" pitchFamily="34" charset="0"/>
              </a:rPr>
              <a:t>SQL Query</a:t>
            </a:r>
            <a:r>
              <a:rPr lang="en-US" sz="2400" dirty="0">
                <a:solidFill>
                  <a:schemeClr val="accent3">
                    <a:lumMod val="25000"/>
                  </a:schemeClr>
                </a:solidFill>
                <a:latin typeface="Abadi"/>
              </a:rPr>
              <a:t> to </a:t>
            </a:r>
            <a:r>
              <a:rPr lang="en-US" sz="24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r>
              <a:rPr lang="en-US" sz="2400" dirty="0">
                <a:solidFill>
                  <a:schemeClr val="accent2">
                    <a:lumMod val="50000"/>
                  </a:schemeClr>
                </a:solidFill>
              </a:rPr>
              <a:t>%</a:t>
            </a:r>
            <a:r>
              <a:rPr lang="en-US" sz="2400" dirty="0" err="1">
                <a:solidFill>
                  <a:schemeClr val="accent2">
                    <a:lumMod val="50000"/>
                  </a:schemeClr>
                </a:solidFill>
              </a:rPr>
              <a:t>sql</a:t>
            </a:r>
            <a:r>
              <a:rPr lang="en-US" sz="2400" dirty="0">
                <a:solidFill>
                  <a:schemeClr val="accent2">
                    <a:lumMod val="50000"/>
                  </a:schemeClr>
                </a:solidFill>
              </a:rPr>
              <a:t> SELECT </a:t>
            </a:r>
            <a:r>
              <a:rPr lang="en-US" sz="2400" dirty="0" err="1">
                <a:solidFill>
                  <a:schemeClr val="accent2">
                    <a:lumMod val="50000"/>
                  </a:schemeClr>
                </a:solidFill>
              </a:rPr>
              <a:t>Booster_Version</a:t>
            </a:r>
            <a:r>
              <a:rPr lang="en-US" sz="2400" dirty="0">
                <a:solidFill>
                  <a:schemeClr val="accent2">
                    <a:lumMod val="50000"/>
                  </a:schemeClr>
                </a:solidFill>
              </a:rPr>
              <a:t> FROM SPACEXTABLE WHERE PAYLOAD_MASS__KG_ = (SELECT MAX(PAYLOAD_MASS__KG_) FROM SPACEXTABLE);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50000"/>
              </a:lnSpc>
              <a:spcBef>
                <a:spcPts val="1400"/>
              </a:spcBef>
            </a:pPr>
            <a:r>
              <a:rPr lang="en-US" sz="2400" b="1" dirty="0">
                <a:solidFill>
                  <a:schemeClr val="accent3">
                    <a:lumMod val="25000"/>
                  </a:schemeClr>
                </a:solidFill>
                <a:latin typeface="Abadi" panose="020B0604020104020204" pitchFamily="34" charset="0"/>
              </a:rPr>
              <a:t>Explanation: </a:t>
            </a:r>
            <a:r>
              <a:rPr lang="en-US" sz="2400" dirty="0">
                <a:solidFill>
                  <a:schemeClr val="accent3">
                    <a:lumMod val="25000"/>
                  </a:schemeClr>
                </a:solidFill>
                <a:latin typeface="Abadi" panose="020B0604020104020204" pitchFamily="34" charset="0"/>
              </a:rPr>
              <a:t>The query above was used to find those boosters in the SPACEXTABLE dataset that carried the heaviest payload.</a:t>
            </a:r>
          </a:p>
          <a:p>
            <a:pPr>
              <a:lnSpc>
                <a:spcPct val="100000"/>
              </a:lnSpc>
              <a:spcBef>
                <a:spcPts val="1400"/>
              </a:spcBef>
            </a:pPr>
            <a:endParaRPr lang="en-US" sz="24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0AA89116-E9BD-99C8-5527-21BAD6E4904A}"/>
              </a:ext>
            </a:extLst>
          </p:cNvPr>
          <p:cNvPicPr>
            <a:picLocks noChangeAspect="1"/>
          </p:cNvPicPr>
          <p:nvPr/>
        </p:nvPicPr>
        <p:blipFill>
          <a:blip r:embed="rId3"/>
          <a:stretch>
            <a:fillRect/>
          </a:stretch>
        </p:blipFill>
        <p:spPr>
          <a:xfrm>
            <a:off x="10045213" y="1503996"/>
            <a:ext cx="1260772" cy="4351339"/>
          </a:xfrm>
          <a:prstGeom prst="rect">
            <a:avLst/>
          </a:prstGeom>
        </p:spPr>
      </p:pic>
      <p:sp>
        <p:nvSpPr>
          <p:cNvPr id="2" name="Text Placeholder 2">
            <a:extLst>
              <a:ext uri="{FF2B5EF4-FFF2-40B4-BE49-F238E27FC236}">
                <a16:creationId xmlns:a16="http://schemas.microsoft.com/office/drawing/2014/main" id="{5283AF80-10B8-3934-73D7-14C5D1F5ADD8}"/>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3898"/>
            <a:ext cx="10036535" cy="3674629"/>
          </a:xfrm>
          <a:prstGeom prst="rect">
            <a:avLst/>
          </a:prstGeom>
        </p:spPr>
        <p:txBody>
          <a:bodyPr lIns="91440" tIns="45720" rIns="91440" bIns="45720" anchor="t">
            <a:normAutofit fontScale="62500" lnSpcReduction="20000"/>
          </a:bodyPr>
          <a:lstStyle/>
          <a:p>
            <a:pPr algn="just">
              <a:lnSpc>
                <a:spcPct val="100000"/>
              </a:lnSpc>
              <a:spcBef>
                <a:spcPts val="1400"/>
              </a:spcBef>
            </a:pPr>
            <a:r>
              <a:rPr lang="en-US" sz="3800" b="1" dirty="0">
                <a:solidFill>
                  <a:schemeClr val="accent3">
                    <a:lumMod val="25000"/>
                  </a:schemeClr>
                </a:solidFill>
                <a:latin typeface="Abadi" panose="020B0604020104020204" pitchFamily="34" charset="0"/>
              </a:rPr>
              <a:t>SQL Query</a:t>
            </a:r>
            <a:r>
              <a:rPr lang="en-US" sz="3800" dirty="0">
                <a:solidFill>
                  <a:schemeClr val="accent3">
                    <a:lumMod val="25000"/>
                  </a:schemeClr>
                </a:solidFill>
                <a:latin typeface="Abadi"/>
              </a:rPr>
              <a:t> to list the failed </a:t>
            </a:r>
            <a:r>
              <a:rPr lang="en-US" sz="3800" dirty="0" err="1">
                <a:solidFill>
                  <a:schemeClr val="accent3">
                    <a:lumMod val="25000"/>
                  </a:schemeClr>
                </a:solidFill>
                <a:latin typeface="Abadi"/>
              </a:rPr>
              <a:t>landing_outcomes</a:t>
            </a:r>
            <a:r>
              <a:rPr lang="en-US" sz="38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3400" dirty="0">
                <a:solidFill>
                  <a:schemeClr val="accent2">
                    <a:lumMod val="50000"/>
                  </a:schemeClr>
                </a:solidFill>
                <a:latin typeface="Abadi"/>
              </a:rPr>
              <a:t>%%</a:t>
            </a:r>
            <a:r>
              <a:rPr lang="en-US" sz="3400" dirty="0" err="1">
                <a:solidFill>
                  <a:schemeClr val="accent2">
                    <a:lumMod val="50000"/>
                  </a:schemeClr>
                </a:solidFill>
                <a:latin typeface="Abadi"/>
              </a:rPr>
              <a:t>sql</a:t>
            </a:r>
            <a:endParaRPr lang="en-US" sz="3400" dirty="0">
              <a:solidFill>
                <a:schemeClr val="accent2">
                  <a:lumMod val="50000"/>
                </a:schemeClr>
              </a:solidFill>
              <a:latin typeface="Abadi"/>
            </a:endParaRPr>
          </a:p>
          <a:p>
            <a:pPr marL="0" indent="0">
              <a:lnSpc>
                <a:spcPct val="100000"/>
              </a:lnSpc>
              <a:spcBef>
                <a:spcPts val="1400"/>
              </a:spcBef>
              <a:buNone/>
            </a:pPr>
            <a:r>
              <a:rPr lang="en-US" sz="3400" dirty="0">
                <a:solidFill>
                  <a:schemeClr val="accent2">
                    <a:lumMod val="50000"/>
                  </a:schemeClr>
                </a:solidFill>
                <a:latin typeface="Abadi"/>
              </a:rPr>
              <a:t>SELECT </a:t>
            </a:r>
            <a:r>
              <a:rPr lang="en-US" sz="3400" dirty="0" err="1">
                <a:solidFill>
                  <a:schemeClr val="accent2">
                    <a:lumMod val="50000"/>
                  </a:schemeClr>
                </a:solidFill>
                <a:latin typeface="Abadi"/>
              </a:rPr>
              <a:t>substr</a:t>
            </a:r>
            <a:r>
              <a:rPr lang="en-US" sz="3400" dirty="0">
                <a:solidFill>
                  <a:schemeClr val="accent2">
                    <a:lumMod val="50000"/>
                  </a:schemeClr>
                </a:solidFill>
                <a:latin typeface="Abadi"/>
              </a:rPr>
              <a:t>(Date, 6, 2) AS Month, </a:t>
            </a:r>
            <a:r>
              <a:rPr lang="en-US" sz="3400" dirty="0" err="1">
                <a:solidFill>
                  <a:schemeClr val="accent2">
                    <a:lumMod val="50000"/>
                  </a:schemeClr>
                </a:solidFill>
                <a:latin typeface="Abadi"/>
              </a:rPr>
              <a:t>Landing_Outcome</a:t>
            </a:r>
            <a:r>
              <a:rPr lang="en-US" sz="3400" dirty="0">
                <a:solidFill>
                  <a:schemeClr val="accent2">
                    <a:lumMod val="50000"/>
                  </a:schemeClr>
                </a:solidFill>
                <a:latin typeface="Abadi"/>
              </a:rPr>
              <a:t>, </a:t>
            </a:r>
            <a:r>
              <a:rPr lang="en-US" sz="3400" dirty="0" err="1">
                <a:solidFill>
                  <a:schemeClr val="accent2">
                    <a:lumMod val="50000"/>
                  </a:schemeClr>
                </a:solidFill>
                <a:latin typeface="Abadi"/>
              </a:rPr>
              <a:t>Booster_Version</a:t>
            </a:r>
            <a:r>
              <a:rPr lang="en-US" sz="3400" dirty="0">
                <a:solidFill>
                  <a:schemeClr val="accent2">
                    <a:lumMod val="50000"/>
                  </a:schemeClr>
                </a:solidFill>
                <a:latin typeface="Abadi"/>
              </a:rPr>
              <a:t>, </a:t>
            </a:r>
            <a:r>
              <a:rPr lang="en-US" sz="3400" dirty="0" err="1">
                <a:solidFill>
                  <a:schemeClr val="accent2">
                    <a:lumMod val="50000"/>
                  </a:schemeClr>
                </a:solidFill>
                <a:latin typeface="Abadi"/>
              </a:rPr>
              <a:t>Launch_Site</a:t>
            </a:r>
            <a:endParaRPr lang="en-US" sz="3400" dirty="0">
              <a:solidFill>
                <a:schemeClr val="accent2">
                  <a:lumMod val="50000"/>
                </a:schemeClr>
              </a:solidFill>
              <a:latin typeface="Abadi"/>
            </a:endParaRPr>
          </a:p>
          <a:p>
            <a:pPr marL="0" indent="0">
              <a:lnSpc>
                <a:spcPct val="100000"/>
              </a:lnSpc>
              <a:spcBef>
                <a:spcPts val="1400"/>
              </a:spcBef>
              <a:buNone/>
            </a:pPr>
            <a:r>
              <a:rPr lang="en-US" sz="3400" dirty="0">
                <a:solidFill>
                  <a:schemeClr val="accent2">
                    <a:lumMod val="50000"/>
                  </a:schemeClr>
                </a:solidFill>
                <a:latin typeface="Abadi"/>
              </a:rPr>
              <a:t>FROM SPACEXTABLE</a:t>
            </a:r>
          </a:p>
          <a:p>
            <a:pPr marL="0" indent="0">
              <a:lnSpc>
                <a:spcPct val="100000"/>
              </a:lnSpc>
              <a:spcBef>
                <a:spcPts val="1400"/>
              </a:spcBef>
              <a:buNone/>
            </a:pPr>
            <a:r>
              <a:rPr lang="en-US" sz="3400" dirty="0">
                <a:solidFill>
                  <a:schemeClr val="accent2">
                    <a:lumMod val="50000"/>
                  </a:schemeClr>
                </a:solidFill>
                <a:latin typeface="Abadi"/>
              </a:rPr>
              <a:t>WHERE </a:t>
            </a:r>
            <a:r>
              <a:rPr lang="en-US" sz="3400" dirty="0" err="1">
                <a:solidFill>
                  <a:schemeClr val="accent2">
                    <a:lumMod val="50000"/>
                  </a:schemeClr>
                </a:solidFill>
                <a:latin typeface="Abadi"/>
              </a:rPr>
              <a:t>Landing_Outcome</a:t>
            </a:r>
            <a:r>
              <a:rPr lang="en-US" sz="3400" dirty="0">
                <a:solidFill>
                  <a:schemeClr val="accent2">
                    <a:lumMod val="50000"/>
                  </a:schemeClr>
                </a:solidFill>
                <a:latin typeface="Abadi"/>
              </a:rPr>
              <a:t> = 'Failure (drone ship)'</a:t>
            </a:r>
          </a:p>
          <a:p>
            <a:pPr marL="0" indent="0">
              <a:lnSpc>
                <a:spcPct val="100000"/>
              </a:lnSpc>
              <a:spcBef>
                <a:spcPts val="1400"/>
              </a:spcBef>
              <a:buNone/>
            </a:pPr>
            <a:r>
              <a:rPr lang="en-US" sz="3400" dirty="0">
                <a:solidFill>
                  <a:schemeClr val="accent2">
                    <a:lumMod val="50000"/>
                  </a:schemeClr>
                </a:solidFill>
                <a:latin typeface="Abadi"/>
              </a:rPr>
              <a:t>  AND </a:t>
            </a:r>
            <a:r>
              <a:rPr lang="en-US" sz="3400" dirty="0" err="1">
                <a:solidFill>
                  <a:schemeClr val="accent2">
                    <a:lumMod val="50000"/>
                  </a:schemeClr>
                </a:solidFill>
                <a:latin typeface="Abadi"/>
              </a:rPr>
              <a:t>substr</a:t>
            </a:r>
            <a:r>
              <a:rPr lang="en-US" sz="3400" dirty="0">
                <a:solidFill>
                  <a:schemeClr val="accent2">
                    <a:lumMod val="50000"/>
                  </a:schemeClr>
                </a:solidFill>
                <a:latin typeface="Abadi"/>
              </a:rPr>
              <a:t>(Date, 1, 4) = '2015';</a:t>
            </a:r>
          </a:p>
          <a:p>
            <a:pPr algn="just">
              <a:lnSpc>
                <a:spcPct val="100000"/>
              </a:lnSpc>
              <a:spcBef>
                <a:spcPts val="1400"/>
              </a:spcBef>
            </a:pPr>
            <a:r>
              <a:rPr lang="en-US" sz="3800" b="1" dirty="0">
                <a:solidFill>
                  <a:schemeClr val="accent3">
                    <a:lumMod val="25000"/>
                  </a:schemeClr>
                </a:solidFill>
                <a:latin typeface="Abadi" panose="020B0604020104020204" pitchFamily="34" charset="0"/>
              </a:rPr>
              <a:t>Explanation</a:t>
            </a:r>
            <a:r>
              <a:rPr lang="en-US" sz="3400" b="1" dirty="0">
                <a:solidFill>
                  <a:schemeClr val="accent3">
                    <a:lumMod val="25000"/>
                  </a:schemeClr>
                </a:solidFill>
                <a:latin typeface="Abadi" panose="020B0604020104020204" pitchFamily="34" charset="0"/>
              </a:rPr>
              <a:t>: </a:t>
            </a:r>
            <a:r>
              <a:rPr lang="en-US" sz="3800" dirty="0">
                <a:solidFill>
                  <a:schemeClr val="accent3">
                    <a:lumMod val="25000"/>
                  </a:schemeClr>
                </a:solidFill>
                <a:latin typeface="Abadi" panose="020B0604020104020204" pitchFamily="34" charset="0"/>
              </a:rPr>
              <a:t>This SQL query was executed to find and list failed landings on a drone ship that took place in the year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C1E8368-8655-9DC1-DB1A-3A64937D8172}"/>
              </a:ext>
            </a:extLst>
          </p:cNvPr>
          <p:cNvPicPr>
            <a:picLocks noChangeAspect="1"/>
          </p:cNvPicPr>
          <p:nvPr/>
        </p:nvPicPr>
        <p:blipFill>
          <a:blip r:embed="rId3"/>
          <a:srcRect r="9692"/>
          <a:stretch/>
        </p:blipFill>
        <p:spPr>
          <a:xfrm>
            <a:off x="2754719" y="5188527"/>
            <a:ext cx="6067115" cy="1325976"/>
          </a:xfrm>
          <a:prstGeom prst="rect">
            <a:avLst/>
          </a:prstGeom>
        </p:spPr>
      </p:pic>
      <p:sp>
        <p:nvSpPr>
          <p:cNvPr id="2" name="Text Placeholder 2">
            <a:extLst>
              <a:ext uri="{FF2B5EF4-FFF2-40B4-BE49-F238E27FC236}">
                <a16:creationId xmlns:a16="http://schemas.microsoft.com/office/drawing/2014/main" id="{FEAF65A7-1BD3-6597-AE3B-4677AF04AD59}"/>
              </a:ext>
            </a:extLst>
          </p:cNvPr>
          <p:cNvSpPr txBox="1">
            <a:spLocks/>
          </p:cNvSpPr>
          <p:nvPr/>
        </p:nvSpPr>
        <p:spPr>
          <a:xfrm>
            <a:off x="650749"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5461"/>
            <a:ext cx="10071172" cy="5060083"/>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panose="020B0604020104020204" pitchFamily="34" charset="0"/>
              </a:rPr>
              <a:t>SQL Query</a:t>
            </a:r>
            <a:r>
              <a:rPr lang="en-US" sz="2200" dirty="0">
                <a:solidFill>
                  <a:schemeClr val="accent3">
                    <a:lumMod val="25000"/>
                  </a:schemeClr>
                </a:solidFill>
                <a:latin typeface="Abadi"/>
              </a:rPr>
              <a:t> to rank the count of landing outcomes (such as Failure (drone ship) or Success (ground pad)) between the date 2010-06-04 and 2017-03-20, in descending order</a:t>
            </a:r>
          </a:p>
          <a:p>
            <a:pPr marL="0" indent="0">
              <a:lnSpc>
                <a:spcPct val="100000"/>
              </a:lnSpc>
              <a:spcBef>
                <a:spcPts val="1200"/>
              </a:spcBef>
              <a:buNone/>
            </a:pPr>
            <a:r>
              <a:rPr lang="en-US" sz="2000" dirty="0">
                <a:solidFill>
                  <a:schemeClr val="accent2">
                    <a:lumMod val="50000"/>
                  </a:schemeClr>
                </a:solidFill>
                <a:latin typeface="Abadi"/>
              </a:rPr>
              <a:t>%%</a:t>
            </a:r>
            <a:r>
              <a:rPr lang="en-US" sz="2000" dirty="0" err="1">
                <a:solidFill>
                  <a:schemeClr val="accent2">
                    <a:lumMod val="50000"/>
                  </a:schemeClr>
                </a:solidFill>
                <a:latin typeface="Abadi"/>
              </a:rPr>
              <a:t>sql</a:t>
            </a:r>
            <a:endParaRPr lang="en-US" sz="2000" dirty="0">
              <a:solidFill>
                <a:schemeClr val="accent2">
                  <a:lumMod val="50000"/>
                </a:schemeClr>
              </a:solidFill>
              <a:latin typeface="Abadi"/>
            </a:endParaRPr>
          </a:p>
          <a:p>
            <a:pPr marL="0" indent="0">
              <a:lnSpc>
                <a:spcPct val="100000"/>
              </a:lnSpc>
              <a:spcBef>
                <a:spcPts val="1200"/>
              </a:spcBef>
              <a:buNone/>
            </a:pPr>
            <a:r>
              <a:rPr lang="en-US" sz="2000" dirty="0">
                <a:solidFill>
                  <a:schemeClr val="accent2">
                    <a:lumMod val="50000"/>
                  </a:schemeClr>
                </a:solidFill>
                <a:latin typeface="Abadi"/>
              </a:rPr>
              <a:t>SELECT </a:t>
            </a:r>
            <a:r>
              <a:rPr lang="en-US" sz="2000" dirty="0" err="1">
                <a:solidFill>
                  <a:schemeClr val="accent2">
                    <a:lumMod val="50000"/>
                  </a:schemeClr>
                </a:solidFill>
                <a:latin typeface="Abadi"/>
              </a:rPr>
              <a:t>Landing_Outcome</a:t>
            </a:r>
            <a:r>
              <a:rPr lang="en-US" sz="2000" dirty="0">
                <a:solidFill>
                  <a:schemeClr val="accent2">
                    <a:lumMod val="50000"/>
                  </a:schemeClr>
                </a:solidFill>
                <a:latin typeface="Abadi"/>
              </a:rPr>
              <a:t>, COUNT(*) AS </a:t>
            </a:r>
            <a:r>
              <a:rPr lang="en-US" sz="2000" dirty="0" err="1">
                <a:solidFill>
                  <a:schemeClr val="accent2">
                    <a:lumMod val="50000"/>
                  </a:schemeClr>
                </a:solidFill>
                <a:latin typeface="Abadi"/>
              </a:rPr>
              <a:t>Outcome_Count</a:t>
            </a:r>
            <a:endParaRPr lang="en-US" sz="2000" dirty="0">
              <a:solidFill>
                <a:schemeClr val="accent2">
                  <a:lumMod val="50000"/>
                </a:schemeClr>
              </a:solidFill>
              <a:latin typeface="Abadi"/>
            </a:endParaRPr>
          </a:p>
          <a:p>
            <a:pPr marL="0" indent="0">
              <a:lnSpc>
                <a:spcPct val="100000"/>
              </a:lnSpc>
              <a:spcBef>
                <a:spcPts val="1200"/>
              </a:spcBef>
              <a:buNone/>
            </a:pPr>
            <a:r>
              <a:rPr lang="en-US" sz="2000" dirty="0">
                <a:solidFill>
                  <a:schemeClr val="accent2">
                    <a:lumMod val="50000"/>
                  </a:schemeClr>
                </a:solidFill>
                <a:latin typeface="Abadi"/>
              </a:rPr>
              <a:t>FROM SPACEXTABLE</a:t>
            </a:r>
          </a:p>
          <a:p>
            <a:pPr marL="0" indent="0">
              <a:lnSpc>
                <a:spcPct val="100000"/>
              </a:lnSpc>
              <a:spcBef>
                <a:spcPts val="1200"/>
              </a:spcBef>
              <a:buNone/>
            </a:pPr>
            <a:r>
              <a:rPr lang="en-US" sz="2000" dirty="0">
                <a:solidFill>
                  <a:schemeClr val="accent2">
                    <a:lumMod val="50000"/>
                  </a:schemeClr>
                </a:solidFill>
                <a:latin typeface="Abadi"/>
              </a:rPr>
              <a:t>WHERE Date BETWEEN '2010-06-04' AND '2017-03-20'</a:t>
            </a:r>
          </a:p>
          <a:p>
            <a:pPr marL="0" indent="0">
              <a:lnSpc>
                <a:spcPct val="100000"/>
              </a:lnSpc>
              <a:spcBef>
                <a:spcPts val="1200"/>
              </a:spcBef>
              <a:buNone/>
            </a:pPr>
            <a:r>
              <a:rPr lang="en-US" sz="2000" dirty="0">
                <a:solidFill>
                  <a:schemeClr val="accent2">
                    <a:lumMod val="50000"/>
                  </a:schemeClr>
                </a:solidFill>
                <a:latin typeface="Abadi"/>
              </a:rPr>
              <a:t>GROUP BY </a:t>
            </a:r>
            <a:r>
              <a:rPr lang="en-US" sz="2000" dirty="0" err="1">
                <a:solidFill>
                  <a:schemeClr val="accent2">
                    <a:lumMod val="50000"/>
                  </a:schemeClr>
                </a:solidFill>
                <a:latin typeface="Abadi"/>
              </a:rPr>
              <a:t>Landing_Outcome</a:t>
            </a:r>
            <a:endParaRPr lang="en-US" sz="2000" dirty="0">
              <a:solidFill>
                <a:schemeClr val="accent2">
                  <a:lumMod val="50000"/>
                </a:schemeClr>
              </a:solidFill>
              <a:latin typeface="Abadi"/>
            </a:endParaRPr>
          </a:p>
          <a:p>
            <a:pPr marL="0" indent="0">
              <a:lnSpc>
                <a:spcPct val="100000"/>
              </a:lnSpc>
              <a:spcBef>
                <a:spcPts val="1200"/>
              </a:spcBef>
              <a:buNone/>
            </a:pPr>
            <a:r>
              <a:rPr lang="en-US" sz="2000" dirty="0">
                <a:solidFill>
                  <a:schemeClr val="accent2">
                    <a:lumMod val="50000"/>
                  </a:schemeClr>
                </a:solidFill>
                <a:latin typeface="Abadi"/>
              </a:rPr>
              <a:t>ORDER BY </a:t>
            </a:r>
            <a:r>
              <a:rPr lang="en-US" sz="2000" dirty="0" err="1">
                <a:solidFill>
                  <a:schemeClr val="accent2">
                    <a:lumMod val="50000"/>
                  </a:schemeClr>
                </a:solidFill>
                <a:latin typeface="Abadi"/>
              </a:rPr>
              <a:t>Outcome_Count</a:t>
            </a:r>
            <a:r>
              <a:rPr lang="en-US" sz="2000" dirty="0">
                <a:solidFill>
                  <a:schemeClr val="accent2">
                    <a:lumMod val="50000"/>
                  </a:schemeClr>
                </a:solidFill>
                <a:latin typeface="Abadi"/>
              </a:rPr>
              <a:t> DESC;</a:t>
            </a:r>
          </a:p>
          <a:p>
            <a:pPr>
              <a:lnSpc>
                <a:spcPct val="100000"/>
              </a:lnSpc>
              <a:spcBef>
                <a:spcPts val="1400"/>
              </a:spcBef>
            </a:pPr>
            <a:r>
              <a:rPr lang="en-US" sz="2200" b="1" dirty="0">
                <a:solidFill>
                  <a:schemeClr val="accent3">
                    <a:lumMod val="25000"/>
                  </a:schemeClr>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This SQL query was used to </a:t>
            </a:r>
            <a:r>
              <a:rPr lang="en-US" sz="2200" dirty="0">
                <a:solidFill>
                  <a:schemeClr val="accent3">
                    <a:lumMod val="25000"/>
                  </a:schemeClr>
                </a:solidFill>
                <a:latin typeface="Abadi"/>
              </a:rPr>
              <a:t>rank in descending order the count of landing outcomes between </a:t>
            </a:r>
            <a:r>
              <a:rPr lang="en-US" sz="2200" dirty="0">
                <a:solidFill>
                  <a:schemeClr val="accent3">
                    <a:lumMod val="25000"/>
                  </a:schemeClr>
                </a:solidFill>
                <a:latin typeface="Abadi" panose="020B0604020104020204" pitchFamily="34" charset="0"/>
              </a:rPr>
              <a:t>June 4, 2010 and March 20, 2017</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671C0D7-4103-5F32-DDEE-01AC13BEC100}"/>
              </a:ext>
            </a:extLst>
          </p:cNvPr>
          <p:cNvPicPr>
            <a:picLocks noChangeAspect="1"/>
          </p:cNvPicPr>
          <p:nvPr/>
        </p:nvPicPr>
        <p:blipFill>
          <a:blip r:embed="rId3"/>
          <a:stretch>
            <a:fillRect/>
          </a:stretch>
        </p:blipFill>
        <p:spPr>
          <a:xfrm>
            <a:off x="8764160" y="2473037"/>
            <a:ext cx="2770948" cy="2931023"/>
          </a:xfrm>
          <a:prstGeom prst="rect">
            <a:avLst/>
          </a:prstGeom>
        </p:spPr>
      </p:pic>
      <p:sp>
        <p:nvSpPr>
          <p:cNvPr id="2" name="Text Placeholder 2">
            <a:extLst>
              <a:ext uri="{FF2B5EF4-FFF2-40B4-BE49-F238E27FC236}">
                <a16:creationId xmlns:a16="http://schemas.microsoft.com/office/drawing/2014/main" id="{7A1E55A9-F2ED-B624-4A95-311BE4522DC0}"/>
              </a:ext>
            </a:extLst>
          </p:cNvPr>
          <p:cNvSpPr txBox="1">
            <a:spLocks/>
          </p:cNvSpPr>
          <p:nvPr/>
        </p:nvSpPr>
        <p:spPr>
          <a:xfrm>
            <a:off x="9211362" y="6016676"/>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45719" y="2529746"/>
            <a:ext cx="1524776" cy="523220"/>
          </a:xfrm>
          <a:prstGeom prst="rect">
            <a:avLst/>
          </a:prstGeom>
          <a:solidFill>
            <a:srgbClr val="0948CB"/>
          </a:solidFill>
        </p:spPr>
        <p:txBody>
          <a:bodyPr wrap="none" rtlCol="0">
            <a:spAutoFit/>
          </a:bodyPr>
          <a:lstStyle/>
          <a:p>
            <a:r>
              <a:rPr lang="en-US" sz="280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6375"/>
            <a:ext cx="9967840" cy="4351338"/>
          </a:xfrm>
          <a:prstGeom prst="rect">
            <a:avLst/>
          </a:prstGeom>
        </p:spPr>
        <p:txBody>
          <a:bodyPr lIns="91440" tIns="45720" rIns="91440" bIns="45720" anchor="t">
            <a:normAutofit/>
          </a:bodyPr>
          <a:lstStyle/>
          <a:p>
            <a:pPr algn="just">
              <a:lnSpc>
                <a:spcPct val="100000"/>
              </a:lnSpc>
              <a:spcBef>
                <a:spcPts val="1400"/>
              </a:spcBef>
            </a:pPr>
            <a:r>
              <a:rPr lang="en-US" sz="2400" dirty="0">
                <a:solidFill>
                  <a:schemeClr val="accent3">
                    <a:lumMod val="25000"/>
                  </a:schemeClr>
                </a:solidFill>
                <a:latin typeface="Abadi"/>
              </a:rPr>
              <a:t>There are four launch sites, including CCAFS LC-40 (FL), CCAFS SLC-40 (FL), KSC LC-39A (FL), and VAFB SLC-4E (CA).</a:t>
            </a:r>
          </a:p>
          <a:p>
            <a:pPr algn="just">
              <a:lnSpc>
                <a:spcPct val="100000"/>
              </a:lnSpc>
              <a:spcBef>
                <a:spcPts val="1400"/>
              </a:spcBef>
            </a:pPr>
            <a:r>
              <a:rPr lang="en-US" sz="2400" dirty="0">
                <a:solidFill>
                  <a:schemeClr val="accent3">
                    <a:lumMod val="25000"/>
                  </a:schemeClr>
                </a:solidFill>
                <a:latin typeface="Abadi"/>
              </a:rPr>
              <a:t>The launch sites are located on the map using the </a:t>
            </a:r>
            <a:r>
              <a:rPr lang="en-US" sz="2400" dirty="0" err="1">
                <a:solidFill>
                  <a:schemeClr val="accent3">
                    <a:lumMod val="25000"/>
                  </a:schemeClr>
                </a:solidFill>
                <a:latin typeface="Abadi"/>
              </a:rPr>
              <a:t>folium.Circle</a:t>
            </a:r>
            <a:r>
              <a:rPr lang="en-US" sz="2400" dirty="0">
                <a:solidFill>
                  <a:schemeClr val="accent3">
                    <a:lumMod val="25000"/>
                  </a:schemeClr>
                </a:solidFill>
                <a:latin typeface="Abadi"/>
              </a:rPr>
              <a:t> and </a:t>
            </a:r>
            <a:r>
              <a:rPr lang="en-US" sz="2400" dirty="0" err="1">
                <a:solidFill>
                  <a:schemeClr val="accent3">
                    <a:lumMod val="25000"/>
                  </a:schemeClr>
                </a:solidFill>
                <a:latin typeface="Abadi"/>
              </a:rPr>
              <a:t>folium.Marker</a:t>
            </a:r>
            <a:r>
              <a:rPr lang="en-US" sz="2400" dirty="0">
                <a:solidFill>
                  <a:schemeClr val="accent3">
                    <a:lumMod val="25000"/>
                  </a:schemeClr>
                </a:solidFill>
                <a:latin typeface="Abadi"/>
              </a:rPr>
              <a:t> methods.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Locations of Launch Sites </a:t>
            </a:r>
          </a:p>
        </p:txBody>
      </p:sp>
      <p:grpSp>
        <p:nvGrpSpPr>
          <p:cNvPr id="23" name="Group 22">
            <a:extLst>
              <a:ext uri="{FF2B5EF4-FFF2-40B4-BE49-F238E27FC236}">
                <a16:creationId xmlns:a16="http://schemas.microsoft.com/office/drawing/2014/main" id="{3371F837-4B8A-825C-086C-86FF0C808137}"/>
              </a:ext>
            </a:extLst>
          </p:cNvPr>
          <p:cNvGrpSpPr/>
          <p:nvPr/>
        </p:nvGrpSpPr>
        <p:grpSpPr>
          <a:xfrm>
            <a:off x="1307413" y="3355606"/>
            <a:ext cx="9012401" cy="3159986"/>
            <a:chOff x="1307413" y="2897917"/>
            <a:chExt cx="9012401" cy="3159986"/>
          </a:xfrm>
        </p:grpSpPr>
        <p:pic>
          <p:nvPicPr>
            <p:cNvPr id="6" name="Picture 5">
              <a:extLst>
                <a:ext uri="{FF2B5EF4-FFF2-40B4-BE49-F238E27FC236}">
                  <a16:creationId xmlns:a16="http://schemas.microsoft.com/office/drawing/2014/main" id="{17B3AA27-283F-96FD-5EFB-11DEC85C3F40}"/>
                </a:ext>
              </a:extLst>
            </p:cNvPr>
            <p:cNvPicPr>
              <a:picLocks noChangeAspect="1"/>
            </p:cNvPicPr>
            <p:nvPr/>
          </p:nvPicPr>
          <p:blipFill>
            <a:blip r:embed="rId3"/>
            <a:stretch>
              <a:fillRect/>
            </a:stretch>
          </p:blipFill>
          <p:spPr>
            <a:xfrm>
              <a:off x="1307413" y="2897917"/>
              <a:ext cx="6592165" cy="3159986"/>
            </a:xfrm>
            <a:prstGeom prst="rect">
              <a:avLst/>
            </a:prstGeom>
          </p:spPr>
        </p:pic>
        <p:pic>
          <p:nvPicPr>
            <p:cNvPr id="12" name="Picture 11">
              <a:extLst>
                <a:ext uri="{FF2B5EF4-FFF2-40B4-BE49-F238E27FC236}">
                  <a16:creationId xmlns:a16="http://schemas.microsoft.com/office/drawing/2014/main" id="{7F1F4593-1E1E-0CAC-B7E3-BEDDB9F25C22}"/>
                </a:ext>
              </a:extLst>
            </p:cNvPr>
            <p:cNvPicPr>
              <a:picLocks noChangeAspect="1"/>
            </p:cNvPicPr>
            <p:nvPr/>
          </p:nvPicPr>
          <p:blipFill>
            <a:blip r:embed="rId4"/>
            <a:srcRect t="5432" b="13445"/>
            <a:stretch/>
          </p:blipFill>
          <p:spPr>
            <a:xfrm>
              <a:off x="8095362" y="2897917"/>
              <a:ext cx="2224452" cy="1423743"/>
            </a:xfrm>
            <a:prstGeom prst="rect">
              <a:avLst/>
            </a:prstGeom>
          </p:spPr>
        </p:pic>
        <p:pic>
          <p:nvPicPr>
            <p:cNvPr id="14" name="Picture 13">
              <a:extLst>
                <a:ext uri="{FF2B5EF4-FFF2-40B4-BE49-F238E27FC236}">
                  <a16:creationId xmlns:a16="http://schemas.microsoft.com/office/drawing/2014/main" id="{2151C435-1D98-1095-2AE1-4C64D99D3FF0}"/>
                </a:ext>
              </a:extLst>
            </p:cNvPr>
            <p:cNvPicPr>
              <a:picLocks noChangeAspect="1"/>
            </p:cNvPicPr>
            <p:nvPr/>
          </p:nvPicPr>
          <p:blipFill>
            <a:blip r:embed="rId5"/>
            <a:stretch>
              <a:fillRect/>
            </a:stretch>
          </p:blipFill>
          <p:spPr>
            <a:xfrm>
              <a:off x="8095362" y="4601830"/>
              <a:ext cx="2224452" cy="1423743"/>
            </a:xfrm>
            <a:prstGeom prst="rect">
              <a:avLst/>
            </a:prstGeom>
          </p:spPr>
        </p:pic>
        <p:sp>
          <p:nvSpPr>
            <p:cNvPr id="15" name="Oval 14">
              <a:extLst>
                <a:ext uri="{FF2B5EF4-FFF2-40B4-BE49-F238E27FC236}">
                  <a16:creationId xmlns:a16="http://schemas.microsoft.com/office/drawing/2014/main" id="{C850BB97-ED12-E658-3552-7BBDE664210C}"/>
                </a:ext>
              </a:extLst>
            </p:cNvPr>
            <p:cNvSpPr/>
            <p:nvPr/>
          </p:nvSpPr>
          <p:spPr>
            <a:xfrm>
              <a:off x="6008369" y="4808220"/>
              <a:ext cx="820535" cy="806622"/>
            </a:xfrm>
            <a:prstGeom prst="ellipse">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47030EC-DF5A-681E-FE7E-D69C8E044BC0}"/>
                </a:ext>
              </a:extLst>
            </p:cNvPr>
            <p:cNvCxnSpPr>
              <a:cxnSpLocks/>
            </p:cNvCxnSpPr>
            <p:nvPr/>
          </p:nvCxnSpPr>
          <p:spPr>
            <a:xfrm flipV="1">
              <a:off x="6804717" y="3970866"/>
              <a:ext cx="2507630" cy="1077701"/>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8F2515-AE20-171C-1AB2-4D70CF3740B2}"/>
                </a:ext>
              </a:extLst>
            </p:cNvPr>
            <p:cNvCxnSpPr>
              <a:cxnSpLocks/>
            </p:cNvCxnSpPr>
            <p:nvPr/>
          </p:nvCxnSpPr>
          <p:spPr>
            <a:xfrm flipV="1">
              <a:off x="6828904" y="5204228"/>
              <a:ext cx="1476896" cy="26987"/>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 Placeholder 2">
            <a:extLst>
              <a:ext uri="{FF2B5EF4-FFF2-40B4-BE49-F238E27FC236}">
                <a16:creationId xmlns:a16="http://schemas.microsoft.com/office/drawing/2014/main" id="{79993495-6E7A-961A-E1ED-2A05E7CCA78E}"/>
              </a:ext>
            </a:extLst>
          </p:cNvPr>
          <p:cNvSpPr txBox="1">
            <a:spLocks/>
          </p:cNvSpPr>
          <p:nvPr/>
        </p:nvSpPr>
        <p:spPr>
          <a:xfrm>
            <a:off x="10460342" y="2793370"/>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6"/>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6750"/>
            <a:ext cx="10140445" cy="4351338"/>
          </a:xfrm>
          <a:prstGeom prst="rect">
            <a:avLst/>
          </a:prstGeom>
        </p:spPr>
        <p:txBody>
          <a:bodyPr lIns="91440" tIns="45720" rIns="91440" bIns="45720" anchor="t">
            <a:normAutofit/>
          </a:bodyPr>
          <a:lstStyle/>
          <a:p>
            <a:pPr algn="just">
              <a:lnSpc>
                <a:spcPct val="100000"/>
              </a:lnSpc>
              <a:spcBef>
                <a:spcPts val="1400"/>
              </a:spcBef>
            </a:pPr>
            <a:r>
              <a:rPr lang="en-US" sz="2400" dirty="0">
                <a:solidFill>
                  <a:schemeClr val="accent3">
                    <a:lumMod val="25000"/>
                  </a:schemeClr>
                </a:solidFill>
                <a:latin typeface="Abadi"/>
              </a:rPr>
              <a:t>For each launch site on the map, the landing outcomes are depicted using the </a:t>
            </a:r>
            <a:r>
              <a:rPr lang="en-US" sz="2400" dirty="0" err="1">
                <a:solidFill>
                  <a:schemeClr val="accent3">
                    <a:lumMod val="25000"/>
                  </a:schemeClr>
                </a:solidFill>
                <a:latin typeface="Abadi"/>
              </a:rPr>
              <a:t>folium.Circle</a:t>
            </a:r>
            <a:r>
              <a:rPr lang="en-US" sz="2400" dirty="0">
                <a:solidFill>
                  <a:schemeClr val="accent3">
                    <a:lumMod val="25000"/>
                  </a:schemeClr>
                </a:solidFill>
                <a:latin typeface="Abadi"/>
              </a:rPr>
              <a:t> and </a:t>
            </a:r>
            <a:r>
              <a:rPr lang="en-US" sz="2400" dirty="0" err="1">
                <a:solidFill>
                  <a:schemeClr val="accent3">
                    <a:lumMod val="25000"/>
                  </a:schemeClr>
                </a:solidFill>
                <a:latin typeface="Abadi"/>
              </a:rPr>
              <a:t>folium.Marker</a:t>
            </a:r>
            <a:r>
              <a:rPr lang="en-US" sz="2400" dirty="0">
                <a:solidFill>
                  <a:schemeClr val="accent3">
                    <a:lumMod val="25000"/>
                  </a:schemeClr>
                </a:solidFill>
                <a:latin typeface="Abadi"/>
              </a:rPr>
              <a:t> methods. </a:t>
            </a:r>
          </a:p>
          <a:p>
            <a:pPr algn="just">
              <a:lnSpc>
                <a:spcPct val="100000"/>
              </a:lnSpc>
              <a:spcBef>
                <a:spcPts val="1400"/>
              </a:spcBef>
            </a:pPr>
            <a:r>
              <a:rPr lang="en-US" sz="2400" dirty="0">
                <a:solidFill>
                  <a:schemeClr val="accent3">
                    <a:lumMod val="25000"/>
                  </a:schemeClr>
                </a:solidFill>
                <a:latin typeface="Abadi"/>
              </a:rPr>
              <a:t>Green and red markers indicate successful (class=1) and failed (class=0) landings, respectively.</a:t>
            </a:r>
          </a:p>
          <a:p>
            <a:pPr algn="just">
              <a:lnSpc>
                <a:spcPct val="100000"/>
              </a:lnSpc>
              <a:spcBef>
                <a:spcPts val="1400"/>
              </a:spcBef>
            </a:pPr>
            <a:r>
              <a:rPr lang="en-US" sz="2400" dirty="0">
                <a:solidFill>
                  <a:schemeClr val="accent3">
                    <a:lumMod val="25000"/>
                  </a:schemeClr>
                </a:solidFill>
                <a:latin typeface="Abadi"/>
              </a:rPr>
              <a:t>Among the four launch sites, KSC LC-39A achieved the highest success rate (~77%), whereas CCAFS LC-40 recorded the lowest (~27%).</a:t>
            </a:r>
          </a:p>
          <a:p>
            <a:pPr algn="just">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Outcomes for Each Site</a:t>
            </a:r>
          </a:p>
        </p:txBody>
      </p:sp>
      <p:grpSp>
        <p:nvGrpSpPr>
          <p:cNvPr id="21" name="Group 20">
            <a:extLst>
              <a:ext uri="{FF2B5EF4-FFF2-40B4-BE49-F238E27FC236}">
                <a16:creationId xmlns:a16="http://schemas.microsoft.com/office/drawing/2014/main" id="{4FCEB4D3-C3FD-2FB1-D929-E901CE218906}"/>
              </a:ext>
            </a:extLst>
          </p:cNvPr>
          <p:cNvGrpSpPr/>
          <p:nvPr/>
        </p:nvGrpSpPr>
        <p:grpSpPr>
          <a:xfrm>
            <a:off x="806095" y="4207473"/>
            <a:ext cx="10168065" cy="2281464"/>
            <a:chOff x="868442" y="3490687"/>
            <a:chExt cx="10168065" cy="2281464"/>
          </a:xfrm>
        </p:grpSpPr>
        <p:grpSp>
          <p:nvGrpSpPr>
            <p:cNvPr id="20" name="Group 19">
              <a:extLst>
                <a:ext uri="{FF2B5EF4-FFF2-40B4-BE49-F238E27FC236}">
                  <a16:creationId xmlns:a16="http://schemas.microsoft.com/office/drawing/2014/main" id="{81100744-0BA3-6273-0A91-BA8824D17B67}"/>
                </a:ext>
              </a:extLst>
            </p:cNvPr>
            <p:cNvGrpSpPr/>
            <p:nvPr/>
          </p:nvGrpSpPr>
          <p:grpSpPr>
            <a:xfrm>
              <a:off x="868442" y="3519488"/>
              <a:ext cx="2371000" cy="2252663"/>
              <a:chOff x="868442" y="3519488"/>
              <a:chExt cx="2371000" cy="2252663"/>
            </a:xfrm>
          </p:grpSpPr>
          <p:pic>
            <p:nvPicPr>
              <p:cNvPr id="4" name="Picture 3">
                <a:extLst>
                  <a:ext uri="{FF2B5EF4-FFF2-40B4-BE49-F238E27FC236}">
                    <a16:creationId xmlns:a16="http://schemas.microsoft.com/office/drawing/2014/main" id="{E066B845-8D7C-96BE-886B-28A3CB00C09B}"/>
                  </a:ext>
                </a:extLst>
              </p:cNvPr>
              <p:cNvPicPr>
                <a:picLocks noChangeAspect="1"/>
              </p:cNvPicPr>
              <p:nvPr/>
            </p:nvPicPr>
            <p:blipFill>
              <a:blip r:embed="rId3"/>
              <a:stretch>
                <a:fillRect/>
              </a:stretch>
            </p:blipFill>
            <p:spPr>
              <a:xfrm>
                <a:off x="868442" y="3860801"/>
                <a:ext cx="2371000" cy="1911350"/>
              </a:xfrm>
              <a:prstGeom prst="rect">
                <a:avLst/>
              </a:prstGeom>
            </p:spPr>
          </p:pic>
          <p:sp>
            <p:nvSpPr>
              <p:cNvPr id="13" name="TextBox 12">
                <a:extLst>
                  <a:ext uri="{FF2B5EF4-FFF2-40B4-BE49-F238E27FC236}">
                    <a16:creationId xmlns:a16="http://schemas.microsoft.com/office/drawing/2014/main" id="{E42CCE40-A715-668D-8390-4DBB14CF8A1A}"/>
                  </a:ext>
                </a:extLst>
              </p:cNvPr>
              <p:cNvSpPr txBox="1"/>
              <p:nvPr/>
            </p:nvSpPr>
            <p:spPr>
              <a:xfrm>
                <a:off x="868442" y="3519488"/>
                <a:ext cx="2371000" cy="369332"/>
              </a:xfrm>
              <a:prstGeom prst="rect">
                <a:avLst/>
              </a:prstGeom>
              <a:solidFill>
                <a:schemeClr val="accent2">
                  <a:lumMod val="40000"/>
                  <a:lumOff val="60000"/>
                </a:schemeClr>
              </a:solidFill>
            </p:spPr>
            <p:txBody>
              <a:bodyPr wrap="square" rtlCol="0">
                <a:spAutoFit/>
              </a:bodyPr>
              <a:lstStyle/>
              <a:p>
                <a:r>
                  <a:rPr lang="en-US" sz="1800" b="1" dirty="0">
                    <a:solidFill>
                      <a:schemeClr val="accent3">
                        <a:lumMod val="25000"/>
                      </a:schemeClr>
                    </a:solidFill>
                    <a:latin typeface="Abadi"/>
                  </a:rPr>
                  <a:t>VAFB SLC-4E (CA)</a:t>
                </a:r>
                <a:endParaRPr lang="en-US" b="1" dirty="0"/>
              </a:p>
            </p:txBody>
          </p:sp>
        </p:grpSp>
        <p:grpSp>
          <p:nvGrpSpPr>
            <p:cNvPr id="19" name="Group 18">
              <a:extLst>
                <a:ext uri="{FF2B5EF4-FFF2-40B4-BE49-F238E27FC236}">
                  <a16:creationId xmlns:a16="http://schemas.microsoft.com/office/drawing/2014/main" id="{63A6D584-E02D-BE5F-F2B9-E3B3259D9F41}"/>
                </a:ext>
              </a:extLst>
            </p:cNvPr>
            <p:cNvGrpSpPr/>
            <p:nvPr/>
          </p:nvGrpSpPr>
          <p:grpSpPr>
            <a:xfrm>
              <a:off x="3456734" y="3490687"/>
              <a:ext cx="2371000" cy="2280683"/>
              <a:chOff x="3456734" y="3490687"/>
              <a:chExt cx="2371000" cy="2280683"/>
            </a:xfrm>
          </p:grpSpPr>
          <p:pic>
            <p:nvPicPr>
              <p:cNvPr id="7" name="Picture 6">
                <a:extLst>
                  <a:ext uri="{FF2B5EF4-FFF2-40B4-BE49-F238E27FC236}">
                    <a16:creationId xmlns:a16="http://schemas.microsoft.com/office/drawing/2014/main" id="{80B83858-928F-0B3D-8A5E-FF7F46E6EDB5}"/>
                  </a:ext>
                </a:extLst>
              </p:cNvPr>
              <p:cNvPicPr>
                <a:picLocks noChangeAspect="1"/>
              </p:cNvPicPr>
              <p:nvPr/>
            </p:nvPicPr>
            <p:blipFill>
              <a:blip r:embed="rId4"/>
              <a:stretch>
                <a:fillRect/>
              </a:stretch>
            </p:blipFill>
            <p:spPr>
              <a:xfrm>
                <a:off x="3456734" y="3860019"/>
                <a:ext cx="2371000" cy="1911351"/>
              </a:xfrm>
              <a:prstGeom prst="rect">
                <a:avLst/>
              </a:prstGeom>
            </p:spPr>
          </p:pic>
          <p:sp>
            <p:nvSpPr>
              <p:cNvPr id="14" name="TextBox 13">
                <a:extLst>
                  <a:ext uri="{FF2B5EF4-FFF2-40B4-BE49-F238E27FC236}">
                    <a16:creationId xmlns:a16="http://schemas.microsoft.com/office/drawing/2014/main" id="{FEF7F659-12B1-096C-5B1C-EE15C0C83E83}"/>
                  </a:ext>
                </a:extLst>
              </p:cNvPr>
              <p:cNvSpPr txBox="1"/>
              <p:nvPr/>
            </p:nvSpPr>
            <p:spPr>
              <a:xfrm>
                <a:off x="3456734" y="3490687"/>
                <a:ext cx="2371000" cy="369332"/>
              </a:xfrm>
              <a:prstGeom prst="rect">
                <a:avLst/>
              </a:prstGeom>
              <a:solidFill>
                <a:schemeClr val="accent2">
                  <a:lumMod val="40000"/>
                  <a:lumOff val="60000"/>
                </a:schemeClr>
              </a:solidFill>
            </p:spPr>
            <p:txBody>
              <a:bodyPr wrap="square" rtlCol="0">
                <a:spAutoFit/>
              </a:bodyPr>
              <a:lstStyle/>
              <a:p>
                <a:r>
                  <a:rPr lang="en-US" sz="1800" b="1" dirty="0">
                    <a:solidFill>
                      <a:schemeClr val="accent3">
                        <a:lumMod val="25000"/>
                      </a:schemeClr>
                    </a:solidFill>
                    <a:latin typeface="Abadi"/>
                  </a:rPr>
                  <a:t>KSC LC-39A (FL)</a:t>
                </a:r>
                <a:endParaRPr lang="en-US" b="1" dirty="0"/>
              </a:p>
            </p:txBody>
          </p:sp>
        </p:grpSp>
        <p:grpSp>
          <p:nvGrpSpPr>
            <p:cNvPr id="18" name="Group 17">
              <a:extLst>
                <a:ext uri="{FF2B5EF4-FFF2-40B4-BE49-F238E27FC236}">
                  <a16:creationId xmlns:a16="http://schemas.microsoft.com/office/drawing/2014/main" id="{8C64726A-6A6A-1CE4-475B-1EA9BAF79137}"/>
                </a:ext>
              </a:extLst>
            </p:cNvPr>
            <p:cNvGrpSpPr/>
            <p:nvPr/>
          </p:nvGrpSpPr>
          <p:grpSpPr>
            <a:xfrm>
              <a:off x="6027810" y="3491469"/>
              <a:ext cx="2371001" cy="2279900"/>
              <a:chOff x="6027810" y="3491469"/>
              <a:chExt cx="2371001" cy="2279900"/>
            </a:xfrm>
          </p:grpSpPr>
          <p:pic>
            <p:nvPicPr>
              <p:cNvPr id="10" name="Picture 9">
                <a:extLst>
                  <a:ext uri="{FF2B5EF4-FFF2-40B4-BE49-F238E27FC236}">
                    <a16:creationId xmlns:a16="http://schemas.microsoft.com/office/drawing/2014/main" id="{2DF1EDFD-38C2-7F9E-5540-0C811607E13C}"/>
                  </a:ext>
                </a:extLst>
              </p:cNvPr>
              <p:cNvPicPr>
                <a:picLocks noChangeAspect="1"/>
              </p:cNvPicPr>
              <p:nvPr/>
            </p:nvPicPr>
            <p:blipFill>
              <a:blip r:embed="rId5"/>
              <a:stretch>
                <a:fillRect/>
              </a:stretch>
            </p:blipFill>
            <p:spPr>
              <a:xfrm>
                <a:off x="6027810" y="3860018"/>
                <a:ext cx="2370999" cy="1911351"/>
              </a:xfrm>
              <a:prstGeom prst="rect">
                <a:avLst/>
              </a:prstGeom>
            </p:spPr>
          </p:pic>
          <p:sp>
            <p:nvSpPr>
              <p:cNvPr id="15" name="TextBox 14">
                <a:extLst>
                  <a:ext uri="{FF2B5EF4-FFF2-40B4-BE49-F238E27FC236}">
                    <a16:creationId xmlns:a16="http://schemas.microsoft.com/office/drawing/2014/main" id="{69A0EFC3-A7AA-D01E-43D3-F2549B0EA884}"/>
                  </a:ext>
                </a:extLst>
              </p:cNvPr>
              <p:cNvSpPr txBox="1"/>
              <p:nvPr/>
            </p:nvSpPr>
            <p:spPr>
              <a:xfrm>
                <a:off x="6027811" y="3491469"/>
                <a:ext cx="2371000" cy="369332"/>
              </a:xfrm>
              <a:prstGeom prst="rect">
                <a:avLst/>
              </a:prstGeom>
              <a:solidFill>
                <a:schemeClr val="accent2">
                  <a:lumMod val="40000"/>
                  <a:lumOff val="60000"/>
                </a:schemeClr>
              </a:solidFill>
            </p:spPr>
            <p:txBody>
              <a:bodyPr wrap="square" rtlCol="0">
                <a:spAutoFit/>
              </a:bodyPr>
              <a:lstStyle/>
              <a:p>
                <a:r>
                  <a:rPr lang="en-US" sz="1800" b="1" dirty="0">
                    <a:solidFill>
                      <a:schemeClr val="accent3">
                        <a:lumMod val="25000"/>
                      </a:schemeClr>
                    </a:solidFill>
                    <a:latin typeface="Abadi"/>
                  </a:rPr>
                  <a:t>CCAFS LC-40 (FL)</a:t>
                </a:r>
                <a:endParaRPr lang="en-US" b="1" dirty="0"/>
              </a:p>
            </p:txBody>
          </p:sp>
        </p:grpSp>
        <p:grpSp>
          <p:nvGrpSpPr>
            <p:cNvPr id="17" name="Group 16">
              <a:extLst>
                <a:ext uri="{FF2B5EF4-FFF2-40B4-BE49-F238E27FC236}">
                  <a16:creationId xmlns:a16="http://schemas.microsoft.com/office/drawing/2014/main" id="{977F7F90-C49B-9B32-5AC6-81E38676D2CF}"/>
                </a:ext>
              </a:extLst>
            </p:cNvPr>
            <p:cNvGrpSpPr/>
            <p:nvPr/>
          </p:nvGrpSpPr>
          <p:grpSpPr>
            <a:xfrm>
              <a:off x="8644960" y="3491469"/>
              <a:ext cx="2391547" cy="2280682"/>
              <a:chOff x="8644960" y="3491469"/>
              <a:chExt cx="2391547" cy="2280682"/>
            </a:xfrm>
          </p:grpSpPr>
          <p:pic>
            <p:nvPicPr>
              <p:cNvPr id="12" name="Picture 11">
                <a:extLst>
                  <a:ext uri="{FF2B5EF4-FFF2-40B4-BE49-F238E27FC236}">
                    <a16:creationId xmlns:a16="http://schemas.microsoft.com/office/drawing/2014/main" id="{71AE0FE4-54B3-1A92-4FC5-91DFB525F056}"/>
                  </a:ext>
                </a:extLst>
              </p:cNvPr>
              <p:cNvPicPr>
                <a:picLocks noChangeAspect="1"/>
              </p:cNvPicPr>
              <p:nvPr/>
            </p:nvPicPr>
            <p:blipFill>
              <a:blip r:embed="rId6"/>
              <a:stretch>
                <a:fillRect/>
              </a:stretch>
            </p:blipFill>
            <p:spPr>
              <a:xfrm>
                <a:off x="8644960" y="3860801"/>
                <a:ext cx="2391547" cy="1911350"/>
              </a:xfrm>
              <a:prstGeom prst="rect">
                <a:avLst/>
              </a:prstGeom>
            </p:spPr>
          </p:pic>
          <p:sp>
            <p:nvSpPr>
              <p:cNvPr id="16" name="TextBox 15">
                <a:extLst>
                  <a:ext uri="{FF2B5EF4-FFF2-40B4-BE49-F238E27FC236}">
                    <a16:creationId xmlns:a16="http://schemas.microsoft.com/office/drawing/2014/main" id="{54A05540-496F-CC57-CADE-E5990DA97160}"/>
                  </a:ext>
                </a:extLst>
              </p:cNvPr>
              <p:cNvSpPr txBox="1"/>
              <p:nvPr/>
            </p:nvSpPr>
            <p:spPr>
              <a:xfrm>
                <a:off x="8644960" y="3491469"/>
                <a:ext cx="2391546" cy="369332"/>
              </a:xfrm>
              <a:prstGeom prst="rect">
                <a:avLst/>
              </a:prstGeom>
              <a:solidFill>
                <a:schemeClr val="accent2">
                  <a:lumMod val="40000"/>
                  <a:lumOff val="60000"/>
                </a:schemeClr>
              </a:solidFill>
            </p:spPr>
            <p:txBody>
              <a:bodyPr wrap="square" rtlCol="0">
                <a:spAutoFit/>
              </a:bodyPr>
              <a:lstStyle/>
              <a:p>
                <a:r>
                  <a:rPr lang="en-US" sz="1800" b="1" dirty="0">
                    <a:solidFill>
                      <a:schemeClr val="accent3">
                        <a:lumMod val="25000"/>
                      </a:schemeClr>
                    </a:solidFill>
                    <a:latin typeface="Abadi"/>
                  </a:rPr>
                  <a:t>CCAFS SLC-40 (FL)</a:t>
                </a:r>
                <a:endParaRPr lang="en-US" sz="1800" b="1" dirty="0">
                  <a:solidFill>
                    <a:schemeClr val="accent3">
                      <a:lumMod val="25000"/>
                    </a:schemeClr>
                  </a:solidFill>
                </a:endParaRPr>
              </a:p>
            </p:txBody>
          </p:sp>
        </p:grpSp>
      </p:grpSp>
      <p:sp>
        <p:nvSpPr>
          <p:cNvPr id="2" name="Text Placeholder 2">
            <a:extLst>
              <a:ext uri="{FF2B5EF4-FFF2-40B4-BE49-F238E27FC236}">
                <a16:creationId xmlns:a16="http://schemas.microsoft.com/office/drawing/2014/main" id="{9E04B819-3666-F9C1-26B3-7B77F3EB3DB7}"/>
              </a:ext>
            </a:extLst>
          </p:cNvPr>
          <p:cNvSpPr txBox="1">
            <a:spLocks/>
          </p:cNvSpPr>
          <p:nvPr/>
        </p:nvSpPr>
        <p:spPr>
          <a:xfrm>
            <a:off x="10204191" y="3600644"/>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7"/>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41128" y="1411233"/>
            <a:ext cx="4041962" cy="2373787"/>
          </a:xfrm>
          <a:prstGeom prst="rect">
            <a:avLst/>
          </a:prstGeom>
        </p:spPr>
        <p:txBody>
          <a:bodyPr lIns="91440" tIns="45720" rIns="91440" bIns="45720" anchor="t">
            <a:normAutofit/>
          </a:bodyPr>
          <a:lstStyle/>
          <a:p>
            <a:pPr marL="0" indent="0">
              <a:lnSpc>
                <a:spcPct val="100000"/>
              </a:lnSpc>
              <a:spcBef>
                <a:spcPts val="1400"/>
              </a:spcBef>
              <a:buNone/>
            </a:pPr>
            <a:r>
              <a:rPr lang="en-US" dirty="0"/>
              <a:t>Proximity map showing the CCAFS SLC-40 Launch Site and the nearest coastline</a:t>
            </a:r>
            <a:endParaRPr lang="en-US" sz="36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Folium Map of CCAFS SLC-40 Site to Its Proximities </a:t>
            </a:r>
          </a:p>
        </p:txBody>
      </p:sp>
      <p:pic>
        <p:nvPicPr>
          <p:cNvPr id="12" name="Picture 11">
            <a:extLst>
              <a:ext uri="{FF2B5EF4-FFF2-40B4-BE49-F238E27FC236}">
                <a16:creationId xmlns:a16="http://schemas.microsoft.com/office/drawing/2014/main" id="{38DB9B43-646A-EACE-F69E-C3E93D12795D}"/>
              </a:ext>
            </a:extLst>
          </p:cNvPr>
          <p:cNvPicPr>
            <a:picLocks noChangeAspect="1"/>
          </p:cNvPicPr>
          <p:nvPr/>
        </p:nvPicPr>
        <p:blipFill>
          <a:blip r:embed="rId3"/>
          <a:stretch>
            <a:fillRect/>
          </a:stretch>
        </p:blipFill>
        <p:spPr>
          <a:xfrm>
            <a:off x="938746" y="1413020"/>
            <a:ext cx="6002382" cy="2398424"/>
          </a:xfrm>
          <a:prstGeom prst="rect">
            <a:avLst/>
          </a:prstGeom>
        </p:spPr>
      </p:pic>
      <p:pic>
        <p:nvPicPr>
          <p:cNvPr id="14" name="Picture 13">
            <a:extLst>
              <a:ext uri="{FF2B5EF4-FFF2-40B4-BE49-F238E27FC236}">
                <a16:creationId xmlns:a16="http://schemas.microsoft.com/office/drawing/2014/main" id="{2F399CC1-8913-7DEF-F7F9-99B7005955F9}"/>
              </a:ext>
            </a:extLst>
          </p:cNvPr>
          <p:cNvPicPr>
            <a:picLocks noChangeAspect="1"/>
          </p:cNvPicPr>
          <p:nvPr/>
        </p:nvPicPr>
        <p:blipFill>
          <a:blip r:embed="rId4"/>
          <a:stretch>
            <a:fillRect/>
          </a:stretch>
        </p:blipFill>
        <p:spPr>
          <a:xfrm>
            <a:off x="938747" y="4053424"/>
            <a:ext cx="6002382" cy="2373787"/>
          </a:xfrm>
          <a:prstGeom prst="rect">
            <a:avLst/>
          </a:prstGeom>
        </p:spPr>
      </p:pic>
      <p:sp>
        <p:nvSpPr>
          <p:cNvPr id="15" name="Content Placeholder 4">
            <a:extLst>
              <a:ext uri="{FF2B5EF4-FFF2-40B4-BE49-F238E27FC236}">
                <a16:creationId xmlns:a16="http://schemas.microsoft.com/office/drawing/2014/main" id="{9D99FDFA-DFBE-20A3-51A9-40DB67410A78}"/>
              </a:ext>
            </a:extLst>
          </p:cNvPr>
          <p:cNvSpPr txBox="1">
            <a:spLocks/>
          </p:cNvSpPr>
          <p:nvPr/>
        </p:nvSpPr>
        <p:spPr>
          <a:xfrm>
            <a:off x="6941128" y="4049539"/>
            <a:ext cx="4041962" cy="23737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Proximity map displaying the CCAFS SLC-40 Launch Site and the nearest railway line</a:t>
            </a:r>
            <a:endParaRPr lang="en-US" sz="3600" dirty="0">
              <a:solidFill>
                <a:schemeClr val="accent3">
                  <a:lumMod val="25000"/>
                </a:schemeClr>
              </a:solidFill>
              <a:latin typeface="Abadi"/>
            </a:endParaRPr>
          </a:p>
        </p:txBody>
      </p:sp>
      <p:sp>
        <p:nvSpPr>
          <p:cNvPr id="2" name="Text Placeholder 2">
            <a:extLst>
              <a:ext uri="{FF2B5EF4-FFF2-40B4-BE49-F238E27FC236}">
                <a16:creationId xmlns:a16="http://schemas.microsoft.com/office/drawing/2014/main" id="{50F0E708-14FF-CF93-69E9-60CC9B489D9C}"/>
              </a:ext>
            </a:extLst>
          </p:cNvPr>
          <p:cNvSpPr txBox="1">
            <a:spLocks/>
          </p:cNvSpPr>
          <p:nvPr/>
        </p:nvSpPr>
        <p:spPr>
          <a:xfrm>
            <a:off x="10460342" y="2793370"/>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5"/>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011ED73-1C83-9B4A-0F84-941FE525861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73C3CA-C58D-41B1-51A5-3ED47D399BCF}"/>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2DC31C36-9911-AAA4-5441-9084E9DD3127}"/>
              </a:ext>
            </a:extLst>
          </p:cNvPr>
          <p:cNvSpPr>
            <a:spLocks noGrp="1"/>
          </p:cNvSpPr>
          <p:nvPr>
            <p:ph idx="4294967295"/>
          </p:nvPr>
        </p:nvSpPr>
        <p:spPr>
          <a:xfrm>
            <a:off x="734028" y="4838679"/>
            <a:ext cx="4135846" cy="1480671"/>
          </a:xfrm>
          <a:prstGeom prst="rect">
            <a:avLst/>
          </a:prstGeom>
        </p:spPr>
        <p:txBody>
          <a:bodyPr lIns="91440" tIns="45720" rIns="91440" bIns="45720" anchor="t">
            <a:normAutofit/>
          </a:bodyPr>
          <a:lstStyle/>
          <a:p>
            <a:pPr marL="0" indent="0">
              <a:lnSpc>
                <a:spcPct val="100000"/>
              </a:lnSpc>
              <a:spcBef>
                <a:spcPts val="1400"/>
              </a:spcBef>
              <a:buNone/>
            </a:pPr>
            <a:r>
              <a:rPr lang="en-US" dirty="0"/>
              <a:t>Proximity map showing the CCAFS SLC-40 Launch Site and the nearest highway</a:t>
            </a:r>
            <a:endParaRPr lang="en-US" sz="36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D06AF45C-9AFE-5F8A-D2EC-F381BC70186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Folium Map of CCAFS SLC-40 Site to Its Proximities (</a:t>
            </a:r>
            <a:r>
              <a:rPr lang="en-US" sz="3600" i="1" dirty="0">
                <a:solidFill>
                  <a:srgbClr val="0B49CB"/>
                </a:solidFill>
                <a:latin typeface="Abadi"/>
              </a:rPr>
              <a:t>cont.</a:t>
            </a:r>
            <a:r>
              <a:rPr lang="en-US" sz="3600" dirty="0">
                <a:solidFill>
                  <a:srgbClr val="0B49CB"/>
                </a:solidFill>
                <a:latin typeface="Abadi"/>
              </a:rPr>
              <a:t>) </a:t>
            </a:r>
          </a:p>
        </p:txBody>
      </p:sp>
      <p:sp>
        <p:nvSpPr>
          <p:cNvPr id="15" name="Content Placeholder 4">
            <a:extLst>
              <a:ext uri="{FF2B5EF4-FFF2-40B4-BE49-F238E27FC236}">
                <a16:creationId xmlns:a16="http://schemas.microsoft.com/office/drawing/2014/main" id="{66717A1F-E412-1927-5791-C0A75E34991B}"/>
              </a:ext>
            </a:extLst>
          </p:cNvPr>
          <p:cNvSpPr txBox="1">
            <a:spLocks/>
          </p:cNvSpPr>
          <p:nvPr/>
        </p:nvSpPr>
        <p:spPr>
          <a:xfrm>
            <a:off x="8402279" y="1436432"/>
            <a:ext cx="3262242" cy="23737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Proximity map displaying the CCAFS SLC-40 Launch Site and the nearest city</a:t>
            </a:r>
            <a:endParaRPr lang="en-US" sz="3600" dirty="0">
              <a:solidFill>
                <a:schemeClr val="accent3">
                  <a:lumMod val="25000"/>
                </a:schemeClr>
              </a:solidFill>
              <a:latin typeface="Abadi"/>
            </a:endParaRPr>
          </a:p>
        </p:txBody>
      </p:sp>
      <p:pic>
        <p:nvPicPr>
          <p:cNvPr id="4" name="Picture 3">
            <a:extLst>
              <a:ext uri="{FF2B5EF4-FFF2-40B4-BE49-F238E27FC236}">
                <a16:creationId xmlns:a16="http://schemas.microsoft.com/office/drawing/2014/main" id="{572257AF-365C-7CFA-E066-2D2572E547EE}"/>
              </a:ext>
            </a:extLst>
          </p:cNvPr>
          <p:cNvPicPr>
            <a:picLocks noChangeAspect="1"/>
          </p:cNvPicPr>
          <p:nvPr/>
        </p:nvPicPr>
        <p:blipFill>
          <a:blip r:embed="rId3"/>
          <a:stretch>
            <a:fillRect/>
          </a:stretch>
        </p:blipFill>
        <p:spPr>
          <a:xfrm>
            <a:off x="827911" y="1436432"/>
            <a:ext cx="4041963" cy="3345337"/>
          </a:xfrm>
          <a:prstGeom prst="rect">
            <a:avLst/>
          </a:prstGeom>
        </p:spPr>
      </p:pic>
      <p:pic>
        <p:nvPicPr>
          <p:cNvPr id="7" name="Picture 6">
            <a:extLst>
              <a:ext uri="{FF2B5EF4-FFF2-40B4-BE49-F238E27FC236}">
                <a16:creationId xmlns:a16="http://schemas.microsoft.com/office/drawing/2014/main" id="{304DBA70-6224-4C49-3F71-9AF0A49FFCEE}"/>
              </a:ext>
            </a:extLst>
          </p:cNvPr>
          <p:cNvPicPr>
            <a:picLocks noChangeAspect="1"/>
          </p:cNvPicPr>
          <p:nvPr/>
        </p:nvPicPr>
        <p:blipFill>
          <a:blip r:embed="rId4"/>
          <a:stretch>
            <a:fillRect/>
          </a:stretch>
        </p:blipFill>
        <p:spPr>
          <a:xfrm>
            <a:off x="5250873" y="1436432"/>
            <a:ext cx="3082636" cy="4717774"/>
          </a:xfrm>
          <a:prstGeom prst="rect">
            <a:avLst/>
          </a:prstGeom>
        </p:spPr>
      </p:pic>
      <p:sp>
        <p:nvSpPr>
          <p:cNvPr id="2" name="Text Placeholder 2">
            <a:extLst>
              <a:ext uri="{FF2B5EF4-FFF2-40B4-BE49-F238E27FC236}">
                <a16:creationId xmlns:a16="http://schemas.microsoft.com/office/drawing/2014/main" id="{DFFF3160-1CF2-B080-3495-F209D49883C0}"/>
              </a:ext>
            </a:extLst>
          </p:cNvPr>
          <p:cNvSpPr txBox="1">
            <a:spLocks/>
          </p:cNvSpPr>
          <p:nvPr/>
        </p:nvSpPr>
        <p:spPr>
          <a:xfrm>
            <a:off x="8714508" y="5683720"/>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5"/>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68591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524776" cy="523220"/>
          </a:xfrm>
          <a:prstGeom prst="rect">
            <a:avLst/>
          </a:prstGeom>
          <a:solidFill>
            <a:srgbClr val="0948CB"/>
          </a:solidFill>
        </p:spPr>
        <p:txBody>
          <a:bodyPr wrap="none" rtlCol="0">
            <a:spAutoFit/>
          </a:bodyPr>
          <a:lstStyle/>
          <a:p>
            <a:r>
              <a:rPr lang="en-US" sz="280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58762" y="5489103"/>
            <a:ext cx="8274475" cy="1250114"/>
          </a:xfrm>
          <a:prstGeom prst="rect">
            <a:avLst/>
          </a:prstGeom>
          <a:noFill/>
        </p:spPr>
        <p:txBody>
          <a:bodyPr lIns="91440" tIns="45720" rIns="91440" bIns="45720" anchor="t">
            <a:normAutofit/>
          </a:bodyPr>
          <a:lstStyle/>
          <a:p>
            <a:pPr marL="0" indent="0" algn="just">
              <a:lnSpc>
                <a:spcPct val="100000"/>
              </a:lnSpc>
              <a:spcBef>
                <a:spcPts val="1400"/>
              </a:spcBef>
              <a:buNone/>
            </a:pPr>
            <a:r>
              <a:rPr lang="en-US" sz="2400" dirty="0">
                <a:solidFill>
                  <a:schemeClr val="accent3">
                    <a:lumMod val="25000"/>
                  </a:schemeClr>
                </a:solidFill>
                <a:latin typeface="Abadi" panose="020B0604020104020204" pitchFamily="34" charset="0"/>
              </a:rPr>
              <a:t>The pie charts presented above show that the KSC LC-39A site accounted for 41.2% of all successful landings, whereas the CCAFS LC-40 site contributed only 14.4%.</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Pie Chart of Success Launches Across Sites</a:t>
            </a:r>
          </a:p>
        </p:txBody>
      </p:sp>
      <p:pic>
        <p:nvPicPr>
          <p:cNvPr id="18" name="Picture 17">
            <a:extLst>
              <a:ext uri="{FF2B5EF4-FFF2-40B4-BE49-F238E27FC236}">
                <a16:creationId xmlns:a16="http://schemas.microsoft.com/office/drawing/2014/main" id="{BEA899EB-0168-194C-DCCD-1E1517F3FB37}"/>
              </a:ext>
            </a:extLst>
          </p:cNvPr>
          <p:cNvPicPr>
            <a:picLocks noChangeAspect="1"/>
          </p:cNvPicPr>
          <p:nvPr/>
        </p:nvPicPr>
        <p:blipFill>
          <a:blip r:embed="rId3"/>
          <a:stretch>
            <a:fillRect/>
          </a:stretch>
        </p:blipFill>
        <p:spPr>
          <a:xfrm>
            <a:off x="1958762" y="1366465"/>
            <a:ext cx="8274475" cy="4092226"/>
          </a:xfrm>
          <a:prstGeom prst="rect">
            <a:avLst/>
          </a:prstGeom>
          <a:ln w="6350">
            <a:solidFill>
              <a:schemeClr val="bg1">
                <a:lumMod val="65000"/>
              </a:schemeClr>
            </a:solidFill>
          </a:ln>
        </p:spPr>
      </p:pic>
      <p:sp>
        <p:nvSpPr>
          <p:cNvPr id="2" name="Text Placeholder 2">
            <a:extLst>
              <a:ext uri="{FF2B5EF4-FFF2-40B4-BE49-F238E27FC236}">
                <a16:creationId xmlns:a16="http://schemas.microsoft.com/office/drawing/2014/main" id="{5FABDF7C-E4A2-AB8F-28F3-5171D8273D4E}"/>
              </a:ext>
            </a:extLst>
          </p:cNvPr>
          <p:cNvSpPr txBox="1">
            <a:spLocks/>
          </p:cNvSpPr>
          <p:nvPr/>
        </p:nvSpPr>
        <p:spPr>
          <a:xfrm>
            <a:off x="10470700" y="4733204"/>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89423" y="1814286"/>
            <a:ext cx="10679122" cy="3875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endParaRPr lang="en-US" sz="2400" dirty="0">
              <a:solidFill>
                <a:srgbClr val="1F2328"/>
              </a:solidFill>
              <a:latin typeface="-apple-system"/>
            </a:endParaRPr>
          </a:p>
        </p:txBody>
      </p:sp>
      <p:sp>
        <p:nvSpPr>
          <p:cNvPr id="2" name="Content Placeholder 2">
            <a:extLst>
              <a:ext uri="{FF2B5EF4-FFF2-40B4-BE49-F238E27FC236}">
                <a16:creationId xmlns:a16="http://schemas.microsoft.com/office/drawing/2014/main" id="{B05ED99B-46B8-D3A6-B9C8-7B32C6B4072F}"/>
              </a:ext>
            </a:extLst>
          </p:cNvPr>
          <p:cNvSpPr txBox="1">
            <a:spLocks/>
          </p:cNvSpPr>
          <p:nvPr/>
        </p:nvSpPr>
        <p:spPr>
          <a:xfrm>
            <a:off x="770011" y="1506782"/>
            <a:ext cx="10935760" cy="446000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b="0" i="0" dirty="0">
                <a:solidFill>
                  <a:srgbClr val="1F2328"/>
                </a:solidFill>
                <a:effectLst/>
                <a:latin typeface="-apple-system"/>
              </a:rPr>
              <a:t>Several aerospace companies—such as Virgin Galactic, Rocket Lab, Blue Origin, and SpaceX—are working to make space travel more affordable and accessible. Among them, SpaceX stands out as a pioneer, primarily due to its innovative use of first-stage reusability, which significantly reduces launch costs to around $62 million per launch. However, not all first-stage landings have been successful. To address this challenge, it is crucial to develop a machine learning model capable of accurately predicting the likelihood of a successful first-stage landing. The </a:t>
            </a:r>
            <a:r>
              <a:rPr lang="en-US" dirty="0">
                <a:solidFill>
                  <a:srgbClr val="1F2328"/>
                </a:solidFill>
                <a:latin typeface="-apple-system"/>
              </a:rPr>
              <a:t>prediction outcomes from such a</a:t>
            </a:r>
            <a:r>
              <a:rPr lang="en-US" b="0" i="0" dirty="0">
                <a:solidFill>
                  <a:srgbClr val="1F2328"/>
                </a:solidFill>
                <a:effectLst/>
                <a:latin typeface="-apple-system"/>
              </a:rPr>
              <a:t> model </a:t>
            </a:r>
            <a:r>
              <a:rPr lang="en-US" dirty="0">
                <a:solidFill>
                  <a:srgbClr val="1F2328"/>
                </a:solidFill>
                <a:latin typeface="-apple-system"/>
              </a:rPr>
              <a:t>may provide valuable insights to competing aerospace companies </a:t>
            </a:r>
            <a:r>
              <a:rPr lang="en-US" b="0" i="0" dirty="0">
                <a:solidFill>
                  <a:srgbClr val="1F2328"/>
                </a:solidFill>
                <a:effectLst/>
                <a:latin typeface="-apple-system"/>
              </a:rPr>
              <a:t>or contractors aiming to bid competitively against SpaceX for launch services. Therefore, the main objective of this project is to determine the probability that the first stage will successfully land.</a:t>
            </a:r>
            <a:endParaRPr lang="en-US" dirty="0">
              <a:solidFill>
                <a:srgbClr val="1F2328"/>
              </a:solidFill>
              <a:latin typeface="-apple-system"/>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60852" y="1450931"/>
            <a:ext cx="4614763" cy="4446775"/>
          </a:xfrm>
          <a:prstGeom prst="rect">
            <a:avLst/>
          </a:prstGeom>
        </p:spPr>
        <p:txBody>
          <a:bodyPr lIns="91440" tIns="45720" rIns="91440" bIns="45720" anchor="t">
            <a:normAutofit/>
          </a:bodyPr>
          <a:lstStyle/>
          <a:p>
            <a:pPr marL="0" indent="0" algn="just">
              <a:lnSpc>
                <a:spcPct val="100000"/>
              </a:lnSpc>
              <a:spcBef>
                <a:spcPts val="1400"/>
              </a:spcBef>
              <a:buNone/>
            </a:pPr>
            <a:r>
              <a:rPr lang="en-US" sz="2400" dirty="0">
                <a:solidFill>
                  <a:schemeClr val="accent3">
                    <a:lumMod val="25000"/>
                  </a:schemeClr>
                </a:solidFill>
                <a:latin typeface="Abadi"/>
              </a:rPr>
              <a:t>The pie chart illustrates that nearly 77 percent of launches at the KSC LC-39A site were successful, making it the most reliable launch site compared to others.</a:t>
            </a:r>
            <a:endParaRPr lang="en-US" sz="32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a:rPr>
              <a:t>Pie Chart of Success Launches for KSC LC-39A Site  </a:t>
            </a:r>
          </a:p>
        </p:txBody>
      </p:sp>
      <p:pic>
        <p:nvPicPr>
          <p:cNvPr id="12" name="Picture 11">
            <a:extLst>
              <a:ext uri="{FF2B5EF4-FFF2-40B4-BE49-F238E27FC236}">
                <a16:creationId xmlns:a16="http://schemas.microsoft.com/office/drawing/2014/main" id="{5FF58CC0-F5ED-5FA9-813E-CE89ED872CD8}"/>
              </a:ext>
            </a:extLst>
          </p:cNvPr>
          <p:cNvPicPr>
            <a:picLocks noChangeAspect="1"/>
          </p:cNvPicPr>
          <p:nvPr/>
        </p:nvPicPr>
        <p:blipFill>
          <a:blip r:embed="rId4"/>
          <a:stretch>
            <a:fillRect/>
          </a:stretch>
        </p:blipFill>
        <p:spPr>
          <a:xfrm>
            <a:off x="846063" y="1450931"/>
            <a:ext cx="5700805" cy="4574642"/>
          </a:xfrm>
          <a:prstGeom prst="rect">
            <a:avLst/>
          </a:prstGeom>
          <a:ln>
            <a:solidFill>
              <a:schemeClr val="tx1">
                <a:lumMod val="50000"/>
                <a:lumOff val="50000"/>
              </a:schemeClr>
            </a:solidFill>
          </a:ln>
        </p:spPr>
      </p:pic>
      <p:sp>
        <p:nvSpPr>
          <p:cNvPr id="2" name="Text Placeholder 2">
            <a:extLst>
              <a:ext uri="{FF2B5EF4-FFF2-40B4-BE49-F238E27FC236}">
                <a16:creationId xmlns:a16="http://schemas.microsoft.com/office/drawing/2014/main" id="{6845E155-EB50-2C9B-A28F-45B7ED579665}"/>
              </a:ext>
            </a:extLst>
          </p:cNvPr>
          <p:cNvSpPr txBox="1">
            <a:spLocks/>
          </p:cNvSpPr>
          <p:nvPr/>
        </p:nvSpPr>
        <p:spPr>
          <a:xfrm>
            <a:off x="10086372" y="4307808"/>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5"/>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0185" y="5266301"/>
            <a:ext cx="10414662" cy="932813"/>
          </a:xfrm>
          <a:prstGeom prst="rect">
            <a:avLst/>
          </a:prstGeom>
        </p:spPr>
        <p:txBody>
          <a:bodyPr lIns="91440" tIns="45720" rIns="91440" bIns="45720" anchor="t">
            <a:normAutofit/>
          </a:bodyPr>
          <a:lstStyle/>
          <a:p>
            <a:pPr marL="0" indent="0" algn="just">
              <a:lnSpc>
                <a:spcPct val="100000"/>
              </a:lnSpc>
              <a:spcBef>
                <a:spcPts val="1400"/>
              </a:spcBef>
              <a:buNone/>
            </a:pPr>
            <a:r>
              <a:rPr lang="en-US" sz="2400" dirty="0">
                <a:solidFill>
                  <a:schemeClr val="accent3">
                    <a:lumMod val="25000"/>
                  </a:schemeClr>
                </a:solidFill>
                <a:latin typeface="Abadi"/>
              </a:rPr>
              <a:t>As shown in the scatter plot above, the FT booster version had higher success rate, particularly for the payload range between 2,000 and 5,600 kg.</a:t>
            </a: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Mass vs. Landing Outcome</a:t>
            </a:r>
          </a:p>
        </p:txBody>
      </p:sp>
      <p:pic>
        <p:nvPicPr>
          <p:cNvPr id="7" name="Picture 6">
            <a:extLst>
              <a:ext uri="{FF2B5EF4-FFF2-40B4-BE49-F238E27FC236}">
                <a16:creationId xmlns:a16="http://schemas.microsoft.com/office/drawing/2014/main" id="{84ECE5AC-5C98-B4DA-3CE7-7A58548F4433}"/>
              </a:ext>
            </a:extLst>
          </p:cNvPr>
          <p:cNvPicPr>
            <a:picLocks noChangeAspect="1"/>
          </p:cNvPicPr>
          <p:nvPr/>
        </p:nvPicPr>
        <p:blipFill>
          <a:blip r:embed="rId4"/>
          <a:stretch>
            <a:fillRect/>
          </a:stretch>
        </p:blipFill>
        <p:spPr>
          <a:xfrm>
            <a:off x="2196151" y="1408825"/>
            <a:ext cx="7679369" cy="3733408"/>
          </a:xfrm>
          <a:prstGeom prst="rect">
            <a:avLst/>
          </a:prstGeom>
          <a:ln>
            <a:solidFill>
              <a:schemeClr val="tx1">
                <a:lumMod val="50000"/>
                <a:lumOff val="50000"/>
              </a:schemeClr>
            </a:solidFill>
          </a:ln>
        </p:spPr>
      </p:pic>
      <p:sp>
        <p:nvSpPr>
          <p:cNvPr id="2" name="Text Placeholder 2">
            <a:extLst>
              <a:ext uri="{FF2B5EF4-FFF2-40B4-BE49-F238E27FC236}">
                <a16:creationId xmlns:a16="http://schemas.microsoft.com/office/drawing/2014/main" id="{CDFD9FED-B010-72BC-868A-D3CF92F428E4}"/>
              </a:ext>
            </a:extLst>
          </p:cNvPr>
          <p:cNvSpPr txBox="1">
            <a:spLocks/>
          </p:cNvSpPr>
          <p:nvPr/>
        </p:nvSpPr>
        <p:spPr>
          <a:xfrm>
            <a:off x="10264399" y="4506603"/>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5"/>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3236277"/>
            <a:ext cx="4523772" cy="3020832"/>
          </a:xfrm>
          <a:prstGeom prst="rect">
            <a:avLst/>
          </a:prstGeom>
        </p:spPr>
        <p:txBody>
          <a:bodyPr vert="horz" lIns="91440" tIns="45720" rIns="91440" bIns="45720" rtlCol="0" anchor="t">
            <a:noAutofit/>
          </a:bodyPr>
          <a:lstStyle/>
          <a:p>
            <a:pPr marL="0" indent="0" algn="just">
              <a:lnSpc>
                <a:spcPct val="100000"/>
              </a:lnSpc>
              <a:spcBef>
                <a:spcPts val="1400"/>
              </a:spcBef>
              <a:buNone/>
            </a:pPr>
            <a:r>
              <a:rPr lang="en-US" sz="2400" b="0" i="0" dirty="0">
                <a:effectLst/>
                <a:latin typeface="-apple-system"/>
              </a:rPr>
              <a:t>The results show that the decision tree classifier was preferred over the other candidate models based on its cross-validation score. However, all models demonstrated similar prediction performance on the test set.</a:t>
            </a:r>
            <a:endParaRPr lang="en-US" sz="2400" dirty="0">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D630D55D-D24A-C9AF-71F5-C55CA7855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55" y="1428064"/>
            <a:ext cx="5956919" cy="3694798"/>
          </a:xfrm>
          <a:prstGeom prst="rect">
            <a:avLst/>
          </a:prstGeom>
          <a:noFill/>
          <a:ln w="63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7F92EEB-C73F-F8C7-6AC7-96DD5D02EC78}"/>
              </a:ext>
            </a:extLst>
          </p:cNvPr>
          <p:cNvPicPr>
            <a:picLocks noChangeAspect="1"/>
          </p:cNvPicPr>
          <p:nvPr/>
        </p:nvPicPr>
        <p:blipFill>
          <a:blip r:embed="rId4"/>
          <a:stretch>
            <a:fillRect/>
          </a:stretch>
        </p:blipFill>
        <p:spPr>
          <a:xfrm>
            <a:off x="770010" y="1428750"/>
            <a:ext cx="4415943" cy="1718872"/>
          </a:xfrm>
          <a:prstGeom prst="rect">
            <a:avLst/>
          </a:prstGeom>
          <a:ln w="6350">
            <a:solidFill>
              <a:schemeClr val="tx1">
                <a:lumMod val="50000"/>
                <a:lumOff val="50000"/>
              </a:schemeClr>
            </a:solidFill>
          </a:ln>
        </p:spPr>
      </p:pic>
      <p:sp>
        <p:nvSpPr>
          <p:cNvPr id="2" name="Text Placeholder 2">
            <a:extLst>
              <a:ext uri="{FF2B5EF4-FFF2-40B4-BE49-F238E27FC236}">
                <a16:creationId xmlns:a16="http://schemas.microsoft.com/office/drawing/2014/main" id="{88E4FF67-4E7E-E123-161C-AF6AEE82FEC3}"/>
              </a:ext>
            </a:extLst>
          </p:cNvPr>
          <p:cNvSpPr txBox="1">
            <a:spLocks/>
          </p:cNvSpPr>
          <p:nvPr/>
        </p:nvSpPr>
        <p:spPr>
          <a:xfrm>
            <a:off x="734028"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5"/>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6362"/>
            <a:ext cx="5414889" cy="3811588"/>
          </a:xfrm>
          <a:prstGeom prst="rect">
            <a:avLst/>
          </a:prstGeom>
        </p:spPr>
        <p:txBody>
          <a:bodyPr>
            <a:normAutofit/>
          </a:bodyPr>
          <a:lstStyle/>
          <a:p>
            <a:pPr marL="0" indent="0" algn="just">
              <a:lnSpc>
                <a:spcPct val="150000"/>
              </a:lnSpc>
              <a:spcBef>
                <a:spcPts val="1400"/>
              </a:spcBef>
              <a:buNone/>
            </a:pPr>
            <a:r>
              <a:rPr lang="en-US" sz="2400" dirty="0">
                <a:solidFill>
                  <a:schemeClr val="accent3">
                    <a:lumMod val="25000"/>
                  </a:schemeClr>
                </a:solidFill>
                <a:latin typeface="Abadi" panose="020B0604020104020204" pitchFamily="34" charset="0"/>
              </a:rPr>
              <a:t>The confusion matrix of the decision tree classifier, which is found as the best performing model according to the cross-validation accuracy measure. Note that all the four candidate models had similar performance on the test set.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4EB643F-382B-44CD-5C18-2FAE51EB103E}"/>
              </a:ext>
            </a:extLst>
          </p:cNvPr>
          <p:cNvPicPr>
            <a:picLocks noChangeAspect="1"/>
          </p:cNvPicPr>
          <p:nvPr/>
        </p:nvPicPr>
        <p:blipFill>
          <a:blip r:embed="rId3"/>
          <a:stretch>
            <a:fillRect/>
          </a:stretch>
        </p:blipFill>
        <p:spPr>
          <a:xfrm>
            <a:off x="6459212" y="1586293"/>
            <a:ext cx="4900141" cy="3951726"/>
          </a:xfrm>
          <a:prstGeom prst="rect">
            <a:avLst/>
          </a:prstGeom>
          <a:ln w="6350">
            <a:solidFill>
              <a:schemeClr val="tx1">
                <a:lumMod val="50000"/>
                <a:lumOff val="50000"/>
              </a:schemeClr>
            </a:solidFill>
          </a:ln>
        </p:spPr>
      </p:pic>
      <p:sp>
        <p:nvSpPr>
          <p:cNvPr id="2" name="Text Placeholder 2">
            <a:extLst>
              <a:ext uri="{FF2B5EF4-FFF2-40B4-BE49-F238E27FC236}">
                <a16:creationId xmlns:a16="http://schemas.microsoft.com/office/drawing/2014/main" id="{98609711-4B75-9EB3-BB19-DD04E3D3893F}"/>
              </a:ext>
            </a:extLst>
          </p:cNvPr>
          <p:cNvSpPr txBox="1">
            <a:spLocks/>
          </p:cNvSpPr>
          <p:nvPr/>
        </p:nvSpPr>
        <p:spPr>
          <a:xfrm>
            <a:off x="734028" y="5908577"/>
            <a:ext cx="1629821" cy="63563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hlinkClick r:id="rId4"/>
              </a:rPr>
              <a:t>GitHub URL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5419"/>
            <a:ext cx="10424858" cy="4675969"/>
          </a:xfrm>
          <a:prstGeom prst="rect">
            <a:avLst/>
          </a:prstGeom>
        </p:spPr>
        <p:txBody>
          <a:bodyPr>
            <a:normAutofit/>
          </a:bodyPr>
          <a:lstStyle/>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This project focused on predicting the likelihood of successful first-stage landings of the Falcon 9 rocket.</a:t>
            </a:r>
          </a:p>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The rate of successful landings has increased over the years, especially after 2016, indicating improved performance over time.</a:t>
            </a:r>
          </a:p>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Over 41.2% of all successful landings occurred at the KSC LC-39A site, whereas 14.4% took place at the CCAFS LC-40 site.</a:t>
            </a:r>
          </a:p>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Seventy-seven percent of launches at the KSC LC-39A site landed successfully, making it making it the most reliable site for landing compared to others. In contrast, CCAFS LC-40 recorded the lowest success rate (~27%).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211106E-1C7B-CE54-4CF2-89F69A1058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4232A5-D4AE-B9BB-C787-1969C9039EC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43E2E2DF-08FC-B57F-E989-3D12FA1FABCB}"/>
              </a:ext>
            </a:extLst>
          </p:cNvPr>
          <p:cNvSpPr>
            <a:spLocks noGrp="1"/>
          </p:cNvSpPr>
          <p:nvPr>
            <p:ph sz="half" idx="4294967295"/>
          </p:nvPr>
        </p:nvSpPr>
        <p:spPr>
          <a:xfrm>
            <a:off x="770011" y="1535419"/>
            <a:ext cx="10424858" cy="4675969"/>
          </a:xfrm>
          <a:prstGeom prst="rect">
            <a:avLst/>
          </a:prstGeom>
        </p:spPr>
        <p:txBody>
          <a:bodyPr>
            <a:normAutofit/>
          </a:bodyPr>
          <a:lstStyle/>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Compared to other orbit types, the VLEO, SSO, and LEO orbits had higher successful landings.</a:t>
            </a:r>
          </a:p>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The FT booster version exhibited higher success rate, particularly for the payload range between 2,000 and 5,600 kg.</a:t>
            </a:r>
          </a:p>
          <a:p>
            <a:pPr marL="398463" indent="-398463" algn="just">
              <a:lnSpc>
                <a:spcPct val="100000"/>
              </a:lnSpc>
              <a:spcBef>
                <a:spcPts val="1400"/>
              </a:spcBef>
              <a:buFont typeface="Wingdings" panose="05000000000000000000" pitchFamily="2" charset="2"/>
              <a:buChar char="v"/>
            </a:pPr>
            <a:r>
              <a:rPr lang="en-US" sz="2400" dirty="0">
                <a:solidFill>
                  <a:schemeClr val="accent3">
                    <a:lumMod val="25000"/>
                  </a:schemeClr>
                </a:solidFill>
                <a:latin typeface="Abadi" panose="020B0604020104020204" pitchFamily="34" charset="0"/>
              </a:rPr>
              <a:t>According to the cross-validation score, the decision tree model marginally outperformed the other candidate models. However, all four models demonstrated similar prediction performance on the test set.</a:t>
            </a:r>
          </a:p>
        </p:txBody>
      </p:sp>
      <p:sp>
        <p:nvSpPr>
          <p:cNvPr id="9" name="Title 1">
            <a:extLst>
              <a:ext uri="{FF2B5EF4-FFF2-40B4-BE49-F238E27FC236}">
                <a16:creationId xmlns:a16="http://schemas.microsoft.com/office/drawing/2014/main" id="{EC6CFF09-99D5-DE24-7A9C-475CCE50F57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a:t>
            </a:r>
            <a:r>
              <a:rPr lang="en-US" i="1" dirty="0">
                <a:solidFill>
                  <a:srgbClr val="0B49CB"/>
                </a:solidFill>
                <a:latin typeface="Abadi"/>
              </a:rPr>
              <a:t>cont.</a:t>
            </a:r>
            <a:r>
              <a:rPr lang="en-US" dirty="0">
                <a:solidFill>
                  <a:srgbClr val="0B49CB"/>
                </a:solidFill>
                <a:latin typeface="Abadi"/>
              </a:rPr>
              <a:t>)</a:t>
            </a:r>
            <a:endParaRPr lang="en-US" dirty="0">
              <a:solidFill>
                <a:srgbClr val="0B49CB"/>
              </a:solidFill>
            </a:endParaRPr>
          </a:p>
        </p:txBody>
      </p:sp>
    </p:spTree>
    <p:extLst>
      <p:ext uri="{BB962C8B-B14F-4D97-AF65-F5344CB8AC3E}">
        <p14:creationId xmlns:p14="http://schemas.microsoft.com/office/powerpoint/2010/main" val="350888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5" name="TextBox 4">
            <a:extLst>
              <a:ext uri="{FF2B5EF4-FFF2-40B4-BE49-F238E27FC236}">
                <a16:creationId xmlns:a16="http://schemas.microsoft.com/office/drawing/2014/main" id="{3CCE0FC9-A21E-ADF9-D82A-9AA069B5BAD2}"/>
              </a:ext>
            </a:extLst>
          </p:cNvPr>
          <p:cNvSpPr txBox="1"/>
          <p:nvPr/>
        </p:nvSpPr>
        <p:spPr>
          <a:xfrm>
            <a:off x="129149" y="2890391"/>
            <a:ext cx="2816526" cy="1077218"/>
          </a:xfrm>
          <a:prstGeom prst="rect">
            <a:avLst/>
          </a:prstGeom>
          <a:noFill/>
        </p:spPr>
        <p:txBody>
          <a:bodyPr wrap="square" lIns="91440" tIns="45720" rIns="91440" bIns="45720" rtlCol="0" anchor="t">
            <a:spAutoFit/>
          </a:bodyPr>
          <a:lstStyle/>
          <a:p>
            <a:r>
              <a:rPr lang="en-US" sz="3200" b="1" dirty="0">
                <a:solidFill>
                  <a:schemeClr val="bg1"/>
                </a:solidFill>
                <a:effectLst>
                  <a:outerShdw blurRad="38100" dist="38100" dir="2700000" algn="tl">
                    <a:srgbClr val="000000">
                      <a:alpha val="43137"/>
                    </a:srgbClr>
                  </a:outerShdw>
                </a:effectLst>
              </a:rPr>
              <a:t>Section 1</a:t>
            </a:r>
          </a:p>
          <a:p>
            <a:r>
              <a:rPr lang="en-US" sz="3200" b="1" dirty="0">
                <a:solidFill>
                  <a:schemeClr val="bg1"/>
                </a:solidFill>
                <a:effectLst>
                  <a:outerShdw blurRad="38100" dist="38100" dir="2700000" algn="tl">
                    <a:srgbClr val="000000">
                      <a:alpha val="43137"/>
                    </a:srgbClr>
                  </a:outerShdw>
                </a:effectLst>
              </a:rPr>
              <a:t>Methodology</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342899" cy="46798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dirty="0">
                <a:solidFill>
                  <a:schemeClr val="accent3">
                    <a:lumMod val="25000"/>
                  </a:schemeClr>
                </a:solidFill>
                <a:latin typeface="Abadi"/>
              </a:rPr>
              <a:t>Data collection from relevant sources (e.g., SpaceX API)</a:t>
            </a:r>
          </a:p>
          <a:p>
            <a:pPr>
              <a:lnSpc>
                <a:spcPct val="120000"/>
              </a:lnSpc>
              <a:spcBef>
                <a:spcPts val="1400"/>
              </a:spcBef>
            </a:pPr>
            <a:r>
              <a:rPr lang="en-US" dirty="0">
                <a:solidFill>
                  <a:schemeClr val="accent3">
                    <a:lumMod val="25000"/>
                  </a:schemeClr>
                </a:solidFill>
                <a:latin typeface="Abadi"/>
              </a:rPr>
              <a:t>Perform data wrangling (e.g., one-hot encoding, handling missing values)</a:t>
            </a:r>
          </a:p>
          <a:p>
            <a:pPr>
              <a:lnSpc>
                <a:spcPct val="120000"/>
              </a:lnSpc>
              <a:spcBef>
                <a:spcPts val="1400"/>
              </a:spcBef>
            </a:pPr>
            <a:r>
              <a:rPr lang="en-US" dirty="0">
                <a:solidFill>
                  <a:schemeClr val="accent3">
                    <a:lumMod val="25000"/>
                  </a:schemeClr>
                </a:solidFill>
                <a:latin typeface="Abadi"/>
              </a:rPr>
              <a:t>Conduct exploratory data analysis (EDA) using visualization and SQL tools</a:t>
            </a:r>
          </a:p>
          <a:p>
            <a:pPr>
              <a:lnSpc>
                <a:spcPct val="120000"/>
              </a:lnSpc>
              <a:spcBef>
                <a:spcPts val="1400"/>
              </a:spcBef>
            </a:pPr>
            <a:r>
              <a:rPr lang="en-US" dirty="0">
                <a:solidFill>
                  <a:schemeClr val="accent3">
                    <a:lumMod val="25000"/>
                  </a:schemeClr>
                </a:solidFill>
                <a:latin typeface="Abadi"/>
              </a:rPr>
              <a:t>Create interactive visual analytics using Folium and </a:t>
            </a:r>
            <a:r>
              <a:rPr lang="en-US" dirty="0" err="1">
                <a:solidFill>
                  <a:schemeClr val="accent3">
                    <a:lumMod val="25000"/>
                  </a:schemeClr>
                </a:solidFill>
                <a:latin typeface="Abadi"/>
              </a:rPr>
              <a:t>Plotly</a:t>
            </a:r>
            <a:r>
              <a:rPr lang="en-US" dirty="0">
                <a:solidFill>
                  <a:schemeClr val="accent3">
                    <a:lumMod val="25000"/>
                  </a:schemeClr>
                </a:solidFill>
                <a:latin typeface="Abadi"/>
              </a:rPr>
              <a:t> Dash</a:t>
            </a:r>
          </a:p>
          <a:p>
            <a:pPr>
              <a:lnSpc>
                <a:spcPct val="120000"/>
              </a:lnSpc>
              <a:spcBef>
                <a:spcPts val="1400"/>
              </a:spcBef>
            </a:pPr>
            <a:r>
              <a:rPr lang="en-US" dirty="0">
                <a:solidFill>
                  <a:schemeClr val="accent3">
                    <a:lumMod val="25000"/>
                  </a:schemeClr>
                </a:solidFill>
                <a:latin typeface="Abadi"/>
              </a:rPr>
              <a:t>Build predictive analysis using classification models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515600" cy="4351338"/>
          </a:xfrm>
          <a:prstGeom prst="rect">
            <a:avLst/>
          </a:prstGeom>
        </p:spPr>
        <p:txBody>
          <a:bodyPr/>
          <a:lstStyle/>
          <a:p>
            <a:pPr marL="0" indent="0" algn="just">
              <a:buNone/>
            </a:pPr>
            <a:r>
              <a:rPr lang="en-US" b="1" dirty="0"/>
              <a:t>Data was collected from two primary sources:</a:t>
            </a:r>
          </a:p>
          <a:p>
            <a:pPr marL="0" indent="0" algn="just">
              <a:buNone/>
            </a:pPr>
            <a:r>
              <a:rPr lang="en-US" b="1" dirty="0"/>
              <a:t>(1) SpaceX API: </a:t>
            </a:r>
          </a:p>
          <a:p>
            <a:pPr marL="515938" indent="0" algn="just">
              <a:buNone/>
            </a:pPr>
            <a:r>
              <a:rPr lang="en-US" dirty="0"/>
              <a:t>Retrieved structured data including rocket type, payload mass (kg), launch and landing sites, and landing outcome (successful vs. failed).</a:t>
            </a:r>
          </a:p>
          <a:p>
            <a:pPr marL="515938" indent="0" algn="just">
              <a:buNone/>
            </a:pPr>
            <a:endParaRPr lang="en-US" sz="1400" dirty="0"/>
          </a:p>
          <a:p>
            <a:pPr marL="0" indent="0" algn="just">
              <a:buNone/>
            </a:pPr>
            <a:r>
              <a:rPr lang="en-US" b="1" dirty="0"/>
              <a:t>(2) Web Scraping from Wikipedia: </a:t>
            </a:r>
          </a:p>
          <a:p>
            <a:pPr marL="515938" indent="0" algn="just">
              <a:buNone/>
            </a:pPr>
            <a:r>
              <a:rPr lang="en-US" dirty="0"/>
              <a:t>Collected historical launch data for Falcon 9 rockets from a Wikipedia page listing Falcon 9 missions.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002DC664-53BC-849D-A2A8-A56D5D77FFE0}"/>
              </a:ext>
            </a:extLst>
          </p:cNvPr>
          <p:cNvGraphicFramePr/>
          <p:nvPr>
            <p:extLst>
              <p:ext uri="{D42A27DB-BD31-4B8C-83A1-F6EECF244321}">
                <p14:modId xmlns:p14="http://schemas.microsoft.com/office/powerpoint/2010/main" val="2302930682"/>
              </p:ext>
            </p:extLst>
          </p:nvPr>
        </p:nvGraphicFramePr>
        <p:xfrm>
          <a:off x="770010" y="1336194"/>
          <a:ext cx="10375972" cy="4593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2">
            <a:extLst>
              <a:ext uri="{FF2B5EF4-FFF2-40B4-BE49-F238E27FC236}">
                <a16:creationId xmlns:a16="http://schemas.microsoft.com/office/drawing/2014/main" id="{2A2975F8-8701-BB83-A5B9-2E426555585F}"/>
              </a:ext>
            </a:extLst>
          </p:cNvPr>
          <p:cNvSpPr txBox="1">
            <a:spLocks/>
          </p:cNvSpPr>
          <p:nvPr/>
        </p:nvSpPr>
        <p:spPr>
          <a:xfrm>
            <a:off x="1904999" y="5890430"/>
            <a:ext cx="2106562" cy="61361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8"/>
              </a:rPr>
              <a:t>GitHub URL</a:t>
            </a:r>
            <a:endParaRPr lang="en-US" sz="2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a:extLst>
            <a:ext uri="{FF2B5EF4-FFF2-40B4-BE49-F238E27FC236}">
              <a16:creationId xmlns:a16="http://schemas.microsoft.com/office/drawing/2014/main" id="{540A8307-69C0-7211-44A6-5AF63FC3B1A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6A9D77-EF0D-181E-3EA5-47D56A42399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43575670-1008-9713-BFD5-DE6C06CB220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 </a:t>
            </a:r>
          </a:p>
        </p:txBody>
      </p:sp>
      <p:sp>
        <p:nvSpPr>
          <p:cNvPr id="3" name="Text Placeholder 2">
            <a:extLst>
              <a:ext uri="{FF2B5EF4-FFF2-40B4-BE49-F238E27FC236}">
                <a16:creationId xmlns:a16="http://schemas.microsoft.com/office/drawing/2014/main" id="{C9FC2A0E-2D87-6D63-3B07-0B72262520A2}"/>
              </a:ext>
            </a:extLst>
          </p:cNvPr>
          <p:cNvSpPr txBox="1">
            <a:spLocks/>
          </p:cNvSpPr>
          <p:nvPr/>
        </p:nvSpPr>
        <p:spPr>
          <a:xfrm>
            <a:off x="1674113" y="5528280"/>
            <a:ext cx="2431472" cy="698112"/>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2400" b="1" dirty="0">
                <a:solidFill>
                  <a:schemeClr val="accent3">
                    <a:lumMod val="25000"/>
                  </a:schemeClr>
                </a:solidFill>
                <a:latin typeface="Abadi" panose="020B0604020104020204" pitchFamily="34" charset="0"/>
                <a:hlinkClick r:id="rId3"/>
              </a:rPr>
              <a:t>GitHub URL</a:t>
            </a:r>
            <a:endParaRPr lang="en-US" sz="2400" b="1" dirty="0">
              <a:solidFill>
                <a:schemeClr val="accent3">
                  <a:lumMod val="25000"/>
                </a:schemeClr>
              </a:solidFill>
              <a:latin typeface="Abadi" panose="020B0604020104020204" pitchFamily="34" charset="0"/>
            </a:endParaRPr>
          </a:p>
        </p:txBody>
      </p:sp>
      <p:graphicFrame>
        <p:nvGraphicFramePr>
          <p:cNvPr id="2" name="Diagram 1">
            <a:extLst>
              <a:ext uri="{FF2B5EF4-FFF2-40B4-BE49-F238E27FC236}">
                <a16:creationId xmlns:a16="http://schemas.microsoft.com/office/drawing/2014/main" id="{984C0E32-047B-3397-A44B-1D7A657F805C}"/>
              </a:ext>
            </a:extLst>
          </p:cNvPr>
          <p:cNvGraphicFramePr/>
          <p:nvPr>
            <p:extLst>
              <p:ext uri="{D42A27DB-BD31-4B8C-83A1-F6EECF244321}">
                <p14:modId xmlns:p14="http://schemas.microsoft.com/office/powerpoint/2010/main" val="1080698702"/>
              </p:ext>
            </p:extLst>
          </p:nvPr>
        </p:nvGraphicFramePr>
        <p:xfrm>
          <a:off x="770010" y="1478769"/>
          <a:ext cx="10334408" cy="38592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67182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2296</TotalTime>
  <Words>2906</Words>
  <Application>Microsoft Office PowerPoint</Application>
  <PresentationFormat>Widescreen</PresentationFormat>
  <Paragraphs>309</Paragraphs>
  <Slides>47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-apple-system</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Mehdi Hosseinpour</cp:lastModifiedBy>
  <cp:revision>260</cp:revision>
  <dcterms:created xsi:type="dcterms:W3CDTF">2021-04-29T18:58:34Z</dcterms:created>
  <dcterms:modified xsi:type="dcterms:W3CDTF">2025-04-26T19:41:59Z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